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57" r:id="rId2"/>
    <p:sldId id="263" r:id="rId3"/>
    <p:sldId id="264" r:id="rId4"/>
    <p:sldId id="265" r:id="rId5"/>
    <p:sldId id="266" r:id="rId6"/>
    <p:sldId id="267" r:id="rId7"/>
    <p:sldId id="272" r:id="rId8"/>
    <p:sldId id="273" r:id="rId9"/>
    <p:sldId id="275" r:id="rId10"/>
    <p:sldId id="274" r:id="rId11"/>
    <p:sldId id="258" r:id="rId12"/>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4660"/>
  </p:normalViewPr>
  <p:slideViewPr>
    <p:cSldViewPr>
      <p:cViewPr varScale="1">
        <p:scale>
          <a:sx n="96" d="100"/>
          <a:sy n="96" d="100"/>
        </p:scale>
        <p:origin x="111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8C466A-E7E9-684E-9641-DA54B426BB64}" type="datetimeFigureOut">
              <a:rPr lang="es-ES" smtClean="0"/>
              <a:t>12/12/2017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3C021E-8DAB-C544-B03B-C00472EEB843}" type="slidenum">
              <a:rPr lang="es-ES" smtClean="0"/>
              <a:t>‹Nº›</a:t>
            </a:fld>
            <a:endParaRPr lang="es-ES"/>
          </a:p>
        </p:txBody>
      </p:sp>
    </p:spTree>
    <p:extLst>
      <p:ext uri="{BB962C8B-B14F-4D97-AF65-F5344CB8AC3E}">
        <p14:creationId xmlns:p14="http://schemas.microsoft.com/office/powerpoint/2010/main" val="37837071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12/12/2017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33260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12/12/2017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68064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12/12/2017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37789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EFCB00F-AFAC-4201-87B4-F951AC49D893}" type="datetimeFigureOut">
              <a:rPr lang="es-PE" smtClean="0"/>
              <a:t>12/12/2017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150450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FCB00F-AFAC-4201-87B4-F951AC49D893}" type="datetimeFigureOut">
              <a:rPr lang="es-PE" smtClean="0"/>
              <a:t>12/12/2017</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31344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6286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46291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1EFCB00F-AFAC-4201-87B4-F951AC49D893}" type="datetimeFigureOut">
              <a:rPr lang="es-PE" smtClean="0"/>
              <a:t>12/12/2017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68590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1EFCB00F-AFAC-4201-87B4-F951AC49D893}" type="datetimeFigureOut">
              <a:rPr lang="es-PE" smtClean="0"/>
              <a:t>12/12/2017</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72511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1EFCB00F-AFAC-4201-87B4-F951AC49D893}" type="datetimeFigureOut">
              <a:rPr lang="es-PE" smtClean="0"/>
              <a:t>12/12/2017</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13475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FCB00F-AFAC-4201-87B4-F951AC49D893}" type="datetimeFigureOut">
              <a:rPr lang="es-PE" smtClean="0"/>
              <a:t>12/12/2017</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286637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FCB00F-AFAC-4201-87B4-F951AC49D893}" type="datetimeFigureOut">
              <a:rPr lang="es-PE" smtClean="0"/>
              <a:t>12/12/2017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97105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FCB00F-AFAC-4201-87B4-F951AC49D893}" type="datetimeFigureOut">
              <a:rPr lang="es-PE" smtClean="0"/>
              <a:t>12/12/2017</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0FD6A4C0-81CB-40A6-97C5-80A9A1A6C51B}" type="slidenum">
              <a:rPr lang="es-PE" smtClean="0"/>
              <a:t>‹Nº›</a:t>
            </a:fld>
            <a:endParaRPr lang="es-PE"/>
          </a:p>
        </p:txBody>
      </p:sp>
    </p:spTree>
    <p:extLst>
      <p:ext uri="{BB962C8B-B14F-4D97-AF65-F5344CB8AC3E}">
        <p14:creationId xmlns:p14="http://schemas.microsoft.com/office/powerpoint/2010/main" val="309197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FCB00F-AFAC-4201-87B4-F951AC49D893}" type="datetimeFigureOut">
              <a:rPr lang="es-PE" smtClean="0"/>
              <a:t>12/12/2017</a:t>
            </a:fld>
            <a:endParaRPr lang="es-PE"/>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D6A4C0-81CB-40A6-97C5-80A9A1A6C51B}" type="slidenum">
              <a:rPr lang="es-PE" smtClean="0"/>
              <a:t>‹Nº›</a:t>
            </a:fld>
            <a:endParaRPr lang="es-PE"/>
          </a:p>
        </p:txBody>
      </p:sp>
    </p:spTree>
    <p:extLst>
      <p:ext uri="{BB962C8B-B14F-4D97-AF65-F5344CB8AC3E}">
        <p14:creationId xmlns:p14="http://schemas.microsoft.com/office/powerpoint/2010/main" val="1696903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7"/>
          <p:cNvSpPr>
            <a:spLocks noGrp="1"/>
          </p:cNvSpPr>
          <p:nvPr>
            <p:ph type="ctrTitle"/>
          </p:nvPr>
        </p:nvSpPr>
        <p:spPr>
          <a:xfrm>
            <a:off x="0" y="987574"/>
            <a:ext cx="9144000" cy="1425796"/>
          </a:xfrm>
        </p:spPr>
        <p:txBody>
          <a:bodyPr>
            <a:noAutofit/>
          </a:bodyPr>
          <a:lstStyle/>
          <a:p>
            <a:r>
              <a:rPr lang="es-ES" sz="2800" b="1" dirty="0">
                <a:latin typeface="Century Gothic" panose="020B0502020202020204" pitchFamily="34" charset="0"/>
              </a:rPr>
              <a:t>Presentación de la asignatura</a:t>
            </a:r>
            <a:br>
              <a:rPr lang="es-ES" sz="2800" b="1" dirty="0">
                <a:latin typeface="Century Gothic" panose="020B0502020202020204" pitchFamily="34" charset="0"/>
              </a:rPr>
            </a:br>
            <a:r>
              <a:rPr lang="es-PE" sz="3600" b="1" dirty="0">
                <a:latin typeface="Century Gothic" panose="020B0502020202020204" pitchFamily="34" charset="0"/>
              </a:rPr>
              <a:t>Implementación de Arquitectura Empresarial</a:t>
            </a:r>
          </a:p>
        </p:txBody>
      </p:sp>
      <p:sp>
        <p:nvSpPr>
          <p:cNvPr id="7" name="Subtítulo 8"/>
          <p:cNvSpPr>
            <a:spLocks noGrp="1"/>
          </p:cNvSpPr>
          <p:nvPr>
            <p:ph type="subTitle" idx="1"/>
          </p:nvPr>
        </p:nvSpPr>
        <p:spPr>
          <a:xfrm>
            <a:off x="1250504" y="2355726"/>
            <a:ext cx="6858000" cy="432048"/>
          </a:xfrm>
        </p:spPr>
        <p:txBody>
          <a:bodyPr>
            <a:noAutofit/>
          </a:bodyPr>
          <a:lstStyle/>
          <a:p>
            <a:r>
              <a:rPr lang="es-ES" sz="2800" b="1" dirty="0" smtClean="0">
                <a:latin typeface="Century Gothic" panose="020B0502020202020204" pitchFamily="34" charset="0"/>
              </a:rPr>
              <a:t>Ing. Luis A. Flores Cisneros</a:t>
            </a:r>
            <a:endParaRPr lang="es-PE" sz="2800" b="1" dirty="0">
              <a:latin typeface="Century Gothic" panose="020B0502020202020204" pitchFamily="34" charset="0"/>
            </a:endParaRPr>
          </a:p>
        </p:txBody>
      </p:sp>
      <p:pic>
        <p:nvPicPr>
          <p:cNvPr id="2" name="Imagen 1"/>
          <p:cNvPicPr>
            <a:picLocks noChangeAspect="1"/>
          </p:cNvPicPr>
          <p:nvPr/>
        </p:nvPicPr>
        <p:blipFill>
          <a:blip r:embed="rId3"/>
          <a:stretch>
            <a:fillRect/>
          </a:stretch>
        </p:blipFill>
        <p:spPr>
          <a:xfrm>
            <a:off x="3203848" y="3003798"/>
            <a:ext cx="2929508" cy="1953005"/>
          </a:xfrm>
          <a:prstGeom prst="rect">
            <a:avLst/>
          </a:prstGeom>
        </p:spPr>
      </p:pic>
    </p:spTree>
    <p:extLst>
      <p:ext uri="{BB962C8B-B14F-4D97-AF65-F5344CB8AC3E}">
        <p14:creationId xmlns:p14="http://schemas.microsoft.com/office/powerpoint/2010/main" val="3308766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632" y="195486"/>
            <a:ext cx="3923928" cy="699542"/>
          </a:xfrm>
        </p:spPr>
        <p:txBody>
          <a:bodyPr>
            <a:normAutofit/>
          </a:bodyPr>
          <a:lstStyle/>
          <a:p>
            <a:r>
              <a:rPr lang="es-PE" sz="2800" b="1" dirty="0">
                <a:latin typeface="+mn-lt"/>
              </a:rPr>
              <a:t>Recomendaciones finales</a:t>
            </a:r>
          </a:p>
        </p:txBody>
      </p:sp>
      <p:sp>
        <p:nvSpPr>
          <p:cNvPr id="3" name="Marcador de contenido 2"/>
          <p:cNvSpPr>
            <a:spLocks noGrp="1"/>
          </p:cNvSpPr>
          <p:nvPr>
            <p:ph idx="1"/>
          </p:nvPr>
        </p:nvSpPr>
        <p:spPr>
          <a:xfrm>
            <a:off x="539552" y="1131590"/>
            <a:ext cx="7488832" cy="1800200"/>
          </a:xfrm>
        </p:spPr>
        <p:txBody>
          <a:bodyPr>
            <a:noAutofit/>
          </a:bodyPr>
          <a:lstStyle/>
          <a:p>
            <a:pPr algn="just">
              <a:buFont typeface="Wingdings" panose="05000000000000000000" pitchFamily="2" charset="2"/>
              <a:buChar char="§"/>
            </a:pPr>
            <a:r>
              <a:rPr lang="es-PE" sz="1800" dirty="0"/>
              <a:t>En las sesiones virtuales de cada semana, guiaremos tu aprendizaje, orientaremos el desarrollo de actividades y atenderemos tus dudas en </a:t>
            </a:r>
            <a:r>
              <a:rPr lang="es-PE" sz="1800" dirty="0" smtClean="0"/>
              <a:t>inquietudes.</a:t>
            </a:r>
          </a:p>
          <a:p>
            <a:pPr algn="just">
              <a:buFont typeface="Wingdings" panose="05000000000000000000" pitchFamily="2" charset="2"/>
              <a:buChar char="§"/>
            </a:pPr>
            <a:r>
              <a:rPr lang="es-PE" sz="1800" dirty="0"/>
              <a:t>C</a:t>
            </a:r>
            <a:r>
              <a:rPr lang="es-PE" sz="1800" dirty="0" smtClean="0"/>
              <a:t>on </a:t>
            </a:r>
            <a:r>
              <a:rPr lang="es-PE" sz="1800" dirty="0"/>
              <a:t>estas indicaciones, estaremos listos para iniciar nuestra asignatura.</a:t>
            </a:r>
          </a:p>
          <a:p>
            <a:endParaRPr lang="es-PE" sz="1800" dirty="0"/>
          </a:p>
        </p:txBody>
      </p:sp>
      <p:pic>
        <p:nvPicPr>
          <p:cNvPr id="4" name="Imagen 3"/>
          <p:cNvPicPr>
            <a:picLocks noChangeAspect="1"/>
          </p:cNvPicPr>
          <p:nvPr/>
        </p:nvPicPr>
        <p:blipFill>
          <a:blip r:embed="rId2"/>
          <a:stretch>
            <a:fillRect/>
          </a:stretch>
        </p:blipFill>
        <p:spPr>
          <a:xfrm>
            <a:off x="2267744" y="2499742"/>
            <a:ext cx="4536504" cy="1993192"/>
          </a:xfrm>
          <a:prstGeom prst="rect">
            <a:avLst/>
          </a:prstGeom>
        </p:spPr>
      </p:pic>
    </p:spTree>
    <p:extLst>
      <p:ext uri="{BB962C8B-B14F-4D97-AF65-F5344CB8AC3E}">
        <p14:creationId xmlns:p14="http://schemas.microsoft.com/office/powerpoint/2010/main" val="157243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0" y="1085318"/>
            <a:ext cx="9144000" cy="13424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s-ES" sz="2800" b="1" dirty="0" smtClean="0">
                <a:latin typeface="Century Gothic" panose="020B0502020202020204" pitchFamily="34" charset="0"/>
              </a:rPr>
              <a:t>Bienvenido a la asignatura de</a:t>
            </a:r>
            <a:r>
              <a:rPr lang="es-ES" sz="2000" b="1" dirty="0" smtClean="0">
                <a:latin typeface="Century Gothic" panose="020B0502020202020204" pitchFamily="34" charset="0"/>
              </a:rPr>
              <a:t/>
            </a:r>
            <a:br>
              <a:rPr lang="es-ES" sz="2000" b="1" dirty="0" smtClean="0">
                <a:latin typeface="Century Gothic" panose="020B0502020202020204" pitchFamily="34" charset="0"/>
              </a:rPr>
            </a:br>
            <a:r>
              <a:rPr lang="es-ES" sz="3600" b="1" dirty="0" smtClean="0">
                <a:latin typeface="Century Gothic" panose="020B0502020202020204" pitchFamily="34" charset="0"/>
              </a:rPr>
              <a:t>Implementación de Arquitectura Empresarial</a:t>
            </a:r>
            <a:endParaRPr lang="es-PE" sz="2800" b="1" dirty="0">
              <a:latin typeface="Century Gothic" panose="020B0502020202020204" pitchFamily="34" charset="0"/>
            </a:endParaRPr>
          </a:p>
        </p:txBody>
      </p:sp>
      <p:pic>
        <p:nvPicPr>
          <p:cNvPr id="3" name="Imagen 2"/>
          <p:cNvPicPr>
            <a:picLocks noChangeAspect="1"/>
          </p:cNvPicPr>
          <p:nvPr/>
        </p:nvPicPr>
        <p:blipFill>
          <a:blip r:embed="rId3"/>
          <a:stretch>
            <a:fillRect/>
          </a:stretch>
        </p:blipFill>
        <p:spPr>
          <a:xfrm>
            <a:off x="2555776" y="2571750"/>
            <a:ext cx="4139952" cy="1711667"/>
          </a:xfrm>
          <a:prstGeom prst="rect">
            <a:avLst/>
          </a:prstGeom>
        </p:spPr>
      </p:pic>
    </p:spTree>
    <p:extLst>
      <p:ext uri="{BB962C8B-B14F-4D97-AF65-F5344CB8AC3E}">
        <p14:creationId xmlns:p14="http://schemas.microsoft.com/office/powerpoint/2010/main" val="103493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969" y="355796"/>
            <a:ext cx="8244408" cy="555526"/>
          </a:xfrm>
        </p:spPr>
        <p:txBody>
          <a:bodyPr>
            <a:noAutofit/>
          </a:bodyPr>
          <a:lstStyle/>
          <a:p>
            <a:pPr algn="ctr"/>
            <a:r>
              <a:rPr lang="es-ES" sz="2800" b="1" dirty="0" smtClean="0">
                <a:latin typeface="+mn-lt"/>
              </a:rPr>
              <a:t>Introducción de la asignatura</a:t>
            </a:r>
            <a:endParaRPr lang="es-PE" sz="2800" b="1" dirty="0">
              <a:latin typeface="+mn-lt"/>
            </a:endParaRPr>
          </a:p>
        </p:txBody>
      </p:sp>
      <p:sp>
        <p:nvSpPr>
          <p:cNvPr id="3" name="Marcador de contenido 2"/>
          <p:cNvSpPr>
            <a:spLocks noGrp="1"/>
          </p:cNvSpPr>
          <p:nvPr>
            <p:ph idx="1"/>
          </p:nvPr>
        </p:nvSpPr>
        <p:spPr>
          <a:xfrm>
            <a:off x="611560" y="987574"/>
            <a:ext cx="7200800" cy="2160240"/>
          </a:xfrm>
        </p:spPr>
        <p:txBody>
          <a:bodyPr>
            <a:noAutofit/>
          </a:bodyPr>
          <a:lstStyle/>
          <a:p>
            <a:pPr algn="just"/>
            <a:r>
              <a:rPr lang="es-PE" sz="1800" dirty="0" smtClean="0"/>
              <a:t>La asignatura permite asumir una metodología de clase mundial en la Implementación de la Arquitectura Empresarial, necesarias para la incorporación de este nuevo paradigma en las organizaciones.</a:t>
            </a:r>
            <a:endParaRPr lang="es-PE" sz="1800" dirty="0"/>
          </a:p>
          <a:p>
            <a:pPr algn="just"/>
            <a:r>
              <a:rPr lang="es-PE" sz="1800" dirty="0" smtClean="0"/>
              <a:t>La </a:t>
            </a:r>
            <a:r>
              <a:rPr lang="es-PE" sz="1800" dirty="0"/>
              <a:t>asignatura contiene: Etapas en la implementación de </a:t>
            </a:r>
            <a:r>
              <a:rPr lang="es-PE" sz="1800" dirty="0" smtClean="0"/>
              <a:t>AE, </a:t>
            </a:r>
            <a:r>
              <a:rPr lang="es-PE" sz="1800" dirty="0"/>
              <a:t>desarrollo de componentes </a:t>
            </a:r>
            <a:r>
              <a:rPr lang="es-PE" sz="1800" dirty="0" smtClean="0"/>
              <a:t>de </a:t>
            </a:r>
            <a:r>
              <a:rPr lang="es-PE" sz="1800" dirty="0"/>
              <a:t>negocios, información e </a:t>
            </a:r>
            <a:r>
              <a:rPr lang="es-PE" sz="1800" dirty="0" smtClean="0"/>
              <a:t>infraestructura así como la instalación de un </a:t>
            </a:r>
            <a:r>
              <a:rPr lang="es-PE" sz="1800" dirty="0"/>
              <a:t>repositorio de objetos de gestión y finalmente el desarrollo de vistas de operación. </a:t>
            </a:r>
            <a:endParaRPr lang="es-PE" sz="1800" dirty="0" smtClean="0"/>
          </a:p>
        </p:txBody>
      </p:sp>
      <p:sp>
        <p:nvSpPr>
          <p:cNvPr id="4" name="Título 1"/>
          <p:cNvSpPr txBox="1">
            <a:spLocks/>
          </p:cNvSpPr>
          <p:nvPr/>
        </p:nvSpPr>
        <p:spPr>
          <a:xfrm>
            <a:off x="0" y="124206"/>
            <a:ext cx="6570814" cy="431320"/>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s-PE" sz="2800" b="1" dirty="0">
              <a:latin typeface="Century Gothic" panose="020B0502020202020204" pitchFamily="34" charset="0"/>
            </a:endParaRPr>
          </a:p>
        </p:txBody>
      </p:sp>
      <p:pic>
        <p:nvPicPr>
          <p:cNvPr id="8" name="Imagen 7"/>
          <p:cNvPicPr>
            <a:picLocks noChangeAspect="1"/>
          </p:cNvPicPr>
          <p:nvPr/>
        </p:nvPicPr>
        <p:blipFill rotWithShape="1">
          <a:blip r:embed="rId2"/>
          <a:srcRect l="27359" t="13965" r="16872" b="4095"/>
          <a:stretch/>
        </p:blipFill>
        <p:spPr>
          <a:xfrm>
            <a:off x="3563888" y="3075806"/>
            <a:ext cx="2210929" cy="1759594"/>
          </a:xfrm>
          <a:prstGeom prst="rect">
            <a:avLst/>
          </a:prstGeom>
        </p:spPr>
      </p:pic>
    </p:spTree>
    <p:extLst>
      <p:ext uri="{BB962C8B-B14F-4D97-AF65-F5344CB8AC3E}">
        <p14:creationId xmlns:p14="http://schemas.microsoft.com/office/powerpoint/2010/main" val="4115136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7604" y="394520"/>
            <a:ext cx="6967686" cy="504056"/>
          </a:xfrm>
        </p:spPr>
        <p:txBody>
          <a:bodyPr>
            <a:noAutofit/>
          </a:bodyPr>
          <a:lstStyle/>
          <a:p>
            <a:pPr algn="ctr"/>
            <a:r>
              <a:rPr lang="es-ES" sz="2800" b="1" dirty="0">
                <a:latin typeface="+mn-lt"/>
              </a:rPr>
              <a:t>Resultado de aprendizaje</a:t>
            </a:r>
            <a:endParaRPr lang="es-PE" sz="2800" b="1" dirty="0">
              <a:latin typeface="+mn-lt"/>
            </a:endParaRPr>
          </a:p>
        </p:txBody>
      </p:sp>
      <p:sp>
        <p:nvSpPr>
          <p:cNvPr id="3" name="Marcador de contenido 2"/>
          <p:cNvSpPr>
            <a:spLocks noGrp="1"/>
          </p:cNvSpPr>
          <p:nvPr>
            <p:ph idx="1"/>
          </p:nvPr>
        </p:nvSpPr>
        <p:spPr>
          <a:xfrm>
            <a:off x="548097" y="1022860"/>
            <a:ext cx="7624303" cy="1219114"/>
          </a:xfrm>
        </p:spPr>
        <p:txBody>
          <a:bodyPr>
            <a:normAutofit/>
          </a:bodyPr>
          <a:lstStyle/>
          <a:p>
            <a:pPr marL="0" indent="0" algn="just">
              <a:buNone/>
            </a:pPr>
            <a:r>
              <a:rPr lang="es-PE" sz="1800" dirty="0"/>
              <a:t>Al finalizar la asignatura, el estudiante será capaz de formular una propuesta de arquitectura empresarial, identificando las etapas de implementación basado en una metodología que involucre herramientas y técnicas necesarias para alcanzar un objetivo organizacional</a:t>
            </a:r>
          </a:p>
        </p:txBody>
      </p:sp>
      <p:sp>
        <p:nvSpPr>
          <p:cNvPr id="4" name="Título 1"/>
          <p:cNvSpPr txBox="1">
            <a:spLocks/>
          </p:cNvSpPr>
          <p:nvPr/>
        </p:nvSpPr>
        <p:spPr>
          <a:xfrm>
            <a:off x="0" y="0"/>
            <a:ext cx="914400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s-PE" sz="2800" b="1" dirty="0">
              <a:latin typeface="Century Gothic" panose="020B0502020202020204" pitchFamily="34" charset="0"/>
            </a:endParaRPr>
          </a:p>
        </p:txBody>
      </p:sp>
      <p:sp>
        <p:nvSpPr>
          <p:cNvPr id="5" name="Marcador de contenido 2"/>
          <p:cNvSpPr txBox="1">
            <a:spLocks/>
          </p:cNvSpPr>
          <p:nvPr/>
        </p:nvSpPr>
        <p:spPr>
          <a:xfrm>
            <a:off x="467544" y="627534"/>
            <a:ext cx="8208912" cy="136815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s-PE" sz="1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2511431"/>
            <a:ext cx="4464496" cy="2351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093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9433"/>
            <a:ext cx="7886700" cy="994172"/>
          </a:xfrm>
        </p:spPr>
        <p:txBody>
          <a:bodyPr>
            <a:noAutofit/>
          </a:bodyPr>
          <a:lstStyle/>
          <a:p>
            <a:pPr algn="ctr"/>
            <a:r>
              <a:rPr lang="es-PE" sz="2800" b="1" dirty="0">
                <a:latin typeface="+mn-lt"/>
              </a:rPr>
              <a:t>Organización de los aprendizajes</a:t>
            </a:r>
          </a:p>
        </p:txBody>
      </p:sp>
      <p:sp>
        <p:nvSpPr>
          <p:cNvPr id="4" name="Título 1"/>
          <p:cNvSpPr txBox="1">
            <a:spLocks/>
          </p:cNvSpPr>
          <p:nvPr/>
        </p:nvSpPr>
        <p:spPr>
          <a:xfrm>
            <a:off x="0" y="132206"/>
            <a:ext cx="9144000" cy="384313"/>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s-PE" sz="2800" b="1" dirty="0">
              <a:latin typeface="Century Gothic" panose="020B0502020202020204" pitchFamily="34" charset="0"/>
            </a:endParaRPr>
          </a:p>
        </p:txBody>
      </p:sp>
      <p:graphicFrame>
        <p:nvGraphicFramePr>
          <p:cNvPr id="5" name="Marcador de contenido 3"/>
          <p:cNvGraphicFramePr>
            <a:graphicFrameLocks/>
          </p:cNvGraphicFramePr>
          <p:nvPr>
            <p:extLst>
              <p:ext uri="{D42A27DB-BD31-4B8C-83A1-F6EECF244321}">
                <p14:modId xmlns:p14="http://schemas.microsoft.com/office/powerpoint/2010/main" val="1044431505"/>
              </p:ext>
            </p:extLst>
          </p:nvPr>
        </p:nvGraphicFramePr>
        <p:xfrm>
          <a:off x="323528" y="1066182"/>
          <a:ext cx="7848872" cy="2085992"/>
        </p:xfrm>
        <a:graphic>
          <a:graphicData uri="http://schemas.openxmlformats.org/drawingml/2006/table">
            <a:tbl>
              <a:tblPr firstRow="1" bandRow="1">
                <a:tableStyleId>{073A0DAA-6AF3-43AB-8588-CEC1D06C72B9}</a:tableStyleId>
              </a:tblPr>
              <a:tblGrid>
                <a:gridCol w="1729412">
                  <a:extLst>
                    <a:ext uri="{9D8B030D-6E8A-4147-A177-3AD203B41FA5}">
                      <a16:colId xmlns:a16="http://schemas.microsoft.com/office/drawing/2014/main" val="20000"/>
                    </a:ext>
                  </a:extLst>
                </a:gridCol>
                <a:gridCol w="1525002">
                  <a:extLst>
                    <a:ext uri="{9D8B030D-6E8A-4147-A177-3AD203B41FA5}">
                      <a16:colId xmlns:a16="http://schemas.microsoft.com/office/drawing/2014/main" val="20001"/>
                    </a:ext>
                  </a:extLst>
                </a:gridCol>
                <a:gridCol w="2798530">
                  <a:extLst>
                    <a:ext uri="{9D8B030D-6E8A-4147-A177-3AD203B41FA5}">
                      <a16:colId xmlns:a16="http://schemas.microsoft.com/office/drawing/2014/main" val="20002"/>
                    </a:ext>
                  </a:extLst>
                </a:gridCol>
                <a:gridCol w="1795928">
                  <a:extLst>
                    <a:ext uri="{9D8B030D-6E8A-4147-A177-3AD203B41FA5}">
                      <a16:colId xmlns:a16="http://schemas.microsoft.com/office/drawing/2014/main" val="20003"/>
                    </a:ext>
                  </a:extLst>
                </a:gridCol>
              </a:tblGrid>
              <a:tr h="534523">
                <a:tc>
                  <a:txBody>
                    <a:bodyPr/>
                    <a:lstStyle/>
                    <a:p>
                      <a:pPr algn="ctr"/>
                      <a:r>
                        <a:rPr lang="es-PE" sz="1800" dirty="0" smtClean="0"/>
                        <a:t>Unidad I</a:t>
                      </a:r>
                      <a:endParaRPr lang="es-PE" sz="1800" dirty="0">
                        <a:latin typeface="+mn-lt"/>
                      </a:endParaRPr>
                    </a:p>
                  </a:txBody>
                  <a:tcPr/>
                </a:tc>
                <a:tc>
                  <a:txBody>
                    <a:bodyPr/>
                    <a:lstStyle/>
                    <a:p>
                      <a:pPr algn="ctr"/>
                      <a:r>
                        <a:rPr lang="es-PE" sz="1800" dirty="0" smtClean="0"/>
                        <a:t>Unidad II</a:t>
                      </a:r>
                      <a:endParaRPr lang="es-PE" sz="1800" dirty="0">
                        <a:latin typeface="+mn-lt"/>
                      </a:endParaRPr>
                    </a:p>
                  </a:txBody>
                  <a:tcPr/>
                </a:tc>
                <a:tc>
                  <a:txBody>
                    <a:bodyPr/>
                    <a:lstStyle/>
                    <a:p>
                      <a:pPr algn="ctr"/>
                      <a:r>
                        <a:rPr lang="es-PE" sz="1800" dirty="0" smtClean="0"/>
                        <a:t>Unidad III</a:t>
                      </a:r>
                      <a:endParaRPr lang="es-PE" sz="1800" dirty="0">
                        <a:latin typeface="+mn-lt"/>
                      </a:endParaRPr>
                    </a:p>
                  </a:txBody>
                  <a:tcPr/>
                </a:tc>
                <a:tc>
                  <a:txBody>
                    <a:bodyPr/>
                    <a:lstStyle/>
                    <a:p>
                      <a:pPr algn="ctr"/>
                      <a:r>
                        <a:rPr lang="es-PE" sz="1800" dirty="0" smtClean="0"/>
                        <a:t>Unidad IV</a:t>
                      </a:r>
                      <a:endParaRPr lang="es-PE" sz="1800" dirty="0">
                        <a:latin typeface="+mn-lt"/>
                      </a:endParaRPr>
                    </a:p>
                  </a:txBody>
                  <a:tcPr/>
                </a:tc>
                <a:extLst>
                  <a:ext uri="{0D108BD9-81ED-4DB2-BD59-A6C34878D82A}">
                    <a16:rowId xmlns:a16="http://schemas.microsoft.com/office/drawing/2014/main" val="10000"/>
                  </a:ext>
                </a:extLst>
              </a:tr>
              <a:tr h="1551469">
                <a:tc>
                  <a:txBody>
                    <a:bodyPr/>
                    <a:lstStyle/>
                    <a:p>
                      <a:pPr algn="ctr"/>
                      <a:r>
                        <a:rPr lang="es-PE" sz="1800" dirty="0" smtClean="0"/>
                        <a:t>Metodología de Implementación de Arquitectura Empresarial</a:t>
                      </a:r>
                      <a:endParaRPr lang="es-PE" sz="1800" baseline="0" dirty="0" smtClean="0"/>
                    </a:p>
                  </a:txBody>
                  <a:tcPr anchor="ctr"/>
                </a:tc>
                <a:tc>
                  <a:txBody>
                    <a:bodyPr/>
                    <a:lstStyle/>
                    <a:p>
                      <a:pPr algn="ctr"/>
                      <a:r>
                        <a:rPr lang="es-PE" sz="1800" dirty="0" smtClean="0"/>
                        <a:t>Aplicación del ADM</a:t>
                      </a:r>
                      <a:endParaRPr lang="es-PE" sz="1800" dirty="0">
                        <a:latin typeface="+mn-lt"/>
                      </a:endParaRPr>
                    </a:p>
                  </a:txBody>
                  <a:tcPr anchor="ctr"/>
                </a:tc>
                <a:tc>
                  <a:txBody>
                    <a:bodyPr/>
                    <a:lstStyle/>
                    <a:p>
                      <a:pPr algn="ctr"/>
                      <a:r>
                        <a:rPr lang="es-ES" sz="1800" kern="1200" dirty="0" smtClean="0"/>
                        <a:t>Contenido Arquitectónico</a:t>
                      </a:r>
                      <a:endParaRPr lang="es-PE" sz="1800" kern="1200" dirty="0">
                        <a:solidFill>
                          <a:schemeClr val="dk1"/>
                        </a:solidFill>
                        <a:latin typeface="+mn-lt"/>
                        <a:ea typeface="+mn-ea"/>
                        <a:cs typeface="+mn-cs"/>
                      </a:endParaRPr>
                    </a:p>
                  </a:txBody>
                  <a:tcPr anchor="ctr"/>
                </a:tc>
                <a:tc>
                  <a:txBody>
                    <a:bodyPr/>
                    <a:lstStyle/>
                    <a:p>
                      <a:pPr algn="ctr"/>
                      <a:r>
                        <a:rPr lang="es-ES" sz="1800" kern="1200" dirty="0" smtClean="0"/>
                        <a:t>Propuesta Arquitectónica</a:t>
                      </a:r>
                      <a:endParaRPr lang="es-PE" sz="18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bl>
          </a:graphicData>
        </a:graphic>
      </p:graphicFrame>
      <p:pic>
        <p:nvPicPr>
          <p:cNvPr id="14" name="Imagen 13"/>
          <p:cNvPicPr>
            <a:picLocks noChangeAspect="1"/>
          </p:cNvPicPr>
          <p:nvPr/>
        </p:nvPicPr>
        <p:blipFill>
          <a:blip r:embed="rId2"/>
          <a:stretch>
            <a:fillRect/>
          </a:stretch>
        </p:blipFill>
        <p:spPr>
          <a:xfrm>
            <a:off x="3865974" y="3244675"/>
            <a:ext cx="2150794" cy="1165013"/>
          </a:xfrm>
          <a:prstGeom prst="rect">
            <a:avLst/>
          </a:prstGeom>
        </p:spPr>
      </p:pic>
      <p:pic>
        <p:nvPicPr>
          <p:cNvPr id="3082" name="Picture 10" descr="Resultado de imagen para ARQUITECTURA EMPRESAR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1082" y="3288352"/>
            <a:ext cx="1721318" cy="1211657"/>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Resultado de imagen para ARQUITECTURA EMPRESAR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3638" y="3211208"/>
            <a:ext cx="1460249" cy="1311180"/>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Resultado de imagen para TOG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287" y="3263755"/>
            <a:ext cx="1670479" cy="1206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342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60648"/>
            <a:ext cx="7770118" cy="504056"/>
          </a:xfrm>
        </p:spPr>
        <p:txBody>
          <a:bodyPr>
            <a:noAutofit/>
          </a:bodyPr>
          <a:lstStyle/>
          <a:p>
            <a:pPr algn="ctr"/>
            <a:r>
              <a:rPr lang="es-PE" sz="2800" b="1" dirty="0">
                <a:latin typeface="+mn-lt"/>
              </a:rPr>
              <a:t>Unidad I: Metodología de Implementación de Arquitectura Empresarial</a:t>
            </a:r>
          </a:p>
        </p:txBody>
      </p:sp>
      <p:sp>
        <p:nvSpPr>
          <p:cNvPr id="3" name="Marcador de contenido 2"/>
          <p:cNvSpPr>
            <a:spLocks noGrp="1"/>
          </p:cNvSpPr>
          <p:nvPr>
            <p:ph idx="1"/>
          </p:nvPr>
        </p:nvSpPr>
        <p:spPr>
          <a:xfrm>
            <a:off x="395536" y="1003039"/>
            <a:ext cx="7344816" cy="3728951"/>
          </a:xfrm>
        </p:spPr>
        <p:txBody>
          <a:bodyPr>
            <a:noAutofit/>
          </a:bodyPr>
          <a:lstStyle/>
          <a:p>
            <a:pPr marL="0" indent="0">
              <a:lnSpc>
                <a:spcPct val="80000"/>
              </a:lnSpc>
              <a:buNone/>
            </a:pPr>
            <a:r>
              <a:rPr lang="es-PE" sz="1800" b="1" dirty="0"/>
              <a:t>Resultado de aprendizaje:</a:t>
            </a:r>
          </a:p>
          <a:p>
            <a:pPr marL="0" indent="0" algn="just">
              <a:lnSpc>
                <a:spcPct val="80000"/>
              </a:lnSpc>
              <a:buNone/>
            </a:pPr>
            <a:r>
              <a:rPr lang="es-PE" sz="1800" dirty="0"/>
              <a:t>Al finalizar la unidad, el estudiante será capaz de identificar los componentes de TOGAF 9.1 involucrados en la implementación de la arquitectura empresarial</a:t>
            </a:r>
            <a:r>
              <a:rPr lang="es-PE" sz="1800" dirty="0" smtClean="0"/>
              <a:t>.</a:t>
            </a:r>
            <a:endParaRPr lang="es-PE" sz="1800" dirty="0"/>
          </a:p>
          <a:p>
            <a:pPr marL="0" indent="0">
              <a:lnSpc>
                <a:spcPct val="80000"/>
              </a:lnSpc>
              <a:buNone/>
            </a:pPr>
            <a:r>
              <a:rPr lang="es-PE" sz="1800" b="1" dirty="0" smtClean="0"/>
              <a:t>Contenidos</a:t>
            </a:r>
            <a:r>
              <a:rPr lang="es-PE" sz="1800" b="1" dirty="0"/>
              <a:t>:</a:t>
            </a:r>
          </a:p>
          <a:p>
            <a:pPr marL="457200" indent="-457200">
              <a:lnSpc>
                <a:spcPct val="80000"/>
              </a:lnSpc>
              <a:spcBef>
                <a:spcPts val="0"/>
              </a:spcBef>
              <a:buFont typeface="Arial" panose="020B0604020202020204" pitchFamily="34" charset="0"/>
              <a:buAutoNum type="arabicPeriod"/>
            </a:pPr>
            <a:r>
              <a:rPr lang="es-PE" sz="1800" dirty="0"/>
              <a:t>TOGAF: Conceptos y contenido</a:t>
            </a:r>
            <a:r>
              <a:rPr lang="es-PE" sz="1800" dirty="0" smtClean="0"/>
              <a:t>.</a:t>
            </a:r>
          </a:p>
          <a:p>
            <a:pPr marL="457200" indent="-457200">
              <a:lnSpc>
                <a:spcPct val="80000"/>
              </a:lnSpc>
              <a:spcBef>
                <a:spcPts val="0"/>
              </a:spcBef>
              <a:buFont typeface="Arial" panose="020B0604020202020204" pitchFamily="34" charset="0"/>
              <a:buAutoNum type="arabicPeriod"/>
            </a:pPr>
            <a:r>
              <a:rPr lang="es-PE" sz="1800" dirty="0" smtClean="0"/>
              <a:t>Fase </a:t>
            </a:r>
            <a:r>
              <a:rPr lang="es-PE" sz="1800" dirty="0"/>
              <a:t>A: </a:t>
            </a:r>
            <a:r>
              <a:rPr lang="es-PE" sz="1800" dirty="0" smtClean="0"/>
              <a:t>Visión.  </a:t>
            </a:r>
          </a:p>
          <a:p>
            <a:pPr marL="457200" indent="-457200">
              <a:lnSpc>
                <a:spcPct val="80000"/>
              </a:lnSpc>
              <a:spcBef>
                <a:spcPts val="0"/>
              </a:spcBef>
              <a:buFont typeface="Arial" panose="020B0604020202020204" pitchFamily="34" charset="0"/>
              <a:buAutoNum type="arabicPeriod"/>
            </a:pPr>
            <a:r>
              <a:rPr lang="es-PE" sz="1800" dirty="0" smtClean="0"/>
              <a:t>Fase B: Negocios, C</a:t>
            </a:r>
            <a:r>
              <a:rPr lang="es-PE" sz="1800" dirty="0"/>
              <a:t>: </a:t>
            </a:r>
            <a:r>
              <a:rPr lang="es-PE" sz="1800" dirty="0" smtClean="0"/>
              <a:t>Información y D</a:t>
            </a:r>
            <a:r>
              <a:rPr lang="es-PE" sz="1800" dirty="0"/>
              <a:t>: Tecnológica</a:t>
            </a:r>
            <a:r>
              <a:rPr lang="es-PE" sz="1800" dirty="0" smtClean="0"/>
              <a:t>.</a:t>
            </a:r>
          </a:p>
          <a:p>
            <a:pPr marL="457200" indent="-457200">
              <a:lnSpc>
                <a:spcPct val="80000"/>
              </a:lnSpc>
              <a:spcBef>
                <a:spcPts val="0"/>
              </a:spcBef>
              <a:buFont typeface="Arial" panose="020B0604020202020204" pitchFamily="34" charset="0"/>
              <a:buAutoNum type="arabicPeriod"/>
            </a:pPr>
            <a:r>
              <a:rPr lang="es-PE" sz="1800" dirty="0" smtClean="0"/>
              <a:t>Fase </a:t>
            </a:r>
            <a:r>
              <a:rPr lang="es-PE" sz="1800" dirty="0"/>
              <a:t>E: Oportunidades y soluciones. </a:t>
            </a:r>
            <a:endParaRPr lang="es-PE" sz="1800" dirty="0" smtClean="0"/>
          </a:p>
          <a:p>
            <a:pPr marL="457200" indent="-457200">
              <a:lnSpc>
                <a:spcPct val="80000"/>
              </a:lnSpc>
              <a:spcBef>
                <a:spcPts val="0"/>
              </a:spcBef>
              <a:buFont typeface="Arial" panose="020B0604020202020204" pitchFamily="34" charset="0"/>
              <a:buAutoNum type="arabicPeriod"/>
            </a:pPr>
            <a:r>
              <a:rPr lang="es-PE" sz="1800" dirty="0" smtClean="0"/>
              <a:t>Fase </a:t>
            </a:r>
            <a:r>
              <a:rPr lang="es-PE" sz="1800" dirty="0"/>
              <a:t>F: Migración</a:t>
            </a:r>
            <a:r>
              <a:rPr lang="es-PE" sz="1800" dirty="0" smtClean="0"/>
              <a:t>.</a:t>
            </a:r>
          </a:p>
          <a:p>
            <a:pPr marL="457200" indent="-457200">
              <a:lnSpc>
                <a:spcPct val="80000"/>
              </a:lnSpc>
              <a:spcBef>
                <a:spcPts val="0"/>
              </a:spcBef>
              <a:buFont typeface="Arial" panose="020B0604020202020204" pitchFamily="34" charset="0"/>
              <a:buAutoNum type="arabicPeriod"/>
            </a:pPr>
            <a:r>
              <a:rPr lang="es-PE" sz="1800" dirty="0" smtClean="0"/>
              <a:t>Fase </a:t>
            </a:r>
            <a:r>
              <a:rPr lang="es-PE" sz="1800" dirty="0"/>
              <a:t>G: Gobierno</a:t>
            </a:r>
            <a:r>
              <a:rPr lang="es-PE" sz="1800" dirty="0" smtClean="0"/>
              <a:t>.</a:t>
            </a:r>
          </a:p>
          <a:p>
            <a:pPr marL="457200" indent="-457200">
              <a:lnSpc>
                <a:spcPct val="80000"/>
              </a:lnSpc>
              <a:spcBef>
                <a:spcPts val="0"/>
              </a:spcBef>
              <a:buFont typeface="Arial" panose="020B0604020202020204" pitchFamily="34" charset="0"/>
              <a:buAutoNum type="arabicPeriod"/>
            </a:pPr>
            <a:r>
              <a:rPr lang="es-PE" sz="1800" dirty="0" smtClean="0"/>
              <a:t>Fase </a:t>
            </a:r>
            <a:r>
              <a:rPr lang="es-PE" sz="1800" dirty="0"/>
              <a:t>H: Gestión de </a:t>
            </a:r>
            <a:r>
              <a:rPr lang="es-PE" sz="1800" dirty="0" smtClean="0"/>
              <a:t>cambios</a:t>
            </a:r>
          </a:p>
          <a:p>
            <a:pPr marL="0" indent="0">
              <a:lnSpc>
                <a:spcPct val="80000"/>
              </a:lnSpc>
              <a:spcBef>
                <a:spcPts val="0"/>
              </a:spcBef>
              <a:buNone/>
            </a:pPr>
            <a:r>
              <a:rPr lang="es-PE" sz="1800" b="1" dirty="0" smtClean="0"/>
              <a:t>Actividad</a:t>
            </a:r>
            <a:r>
              <a:rPr lang="es-PE" sz="1800" b="1" dirty="0"/>
              <a:t>:</a:t>
            </a:r>
          </a:p>
          <a:p>
            <a:pPr marL="0" indent="0" algn="just">
              <a:lnSpc>
                <a:spcPct val="80000"/>
              </a:lnSpc>
              <a:buNone/>
            </a:pPr>
            <a:r>
              <a:rPr lang="es-PE" sz="1800" dirty="0"/>
              <a:t>Diseña un ensayo que permite evidenciar el conocimiento del método de implementación de arquitectura empresarial</a:t>
            </a:r>
            <a:r>
              <a:rPr lang="es-ES" sz="1800" dirty="0" smtClean="0"/>
              <a:t>.</a:t>
            </a:r>
            <a:endParaRPr lang="es-PE" sz="1800" dirty="0"/>
          </a:p>
        </p:txBody>
      </p:sp>
      <p:sp>
        <p:nvSpPr>
          <p:cNvPr id="4" name="Título 1"/>
          <p:cNvSpPr txBox="1">
            <a:spLocks/>
          </p:cNvSpPr>
          <p:nvPr/>
        </p:nvSpPr>
        <p:spPr>
          <a:xfrm>
            <a:off x="323528" y="144016"/>
            <a:ext cx="8706222"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sp>
        <p:nvSpPr>
          <p:cNvPr id="5" name="Marcador de contenido 2"/>
          <p:cNvSpPr txBox="1">
            <a:spLocks/>
          </p:cNvSpPr>
          <p:nvPr/>
        </p:nvSpPr>
        <p:spPr>
          <a:xfrm>
            <a:off x="395536" y="764704"/>
            <a:ext cx="6552728" cy="39672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PE" dirty="0"/>
          </a:p>
        </p:txBody>
      </p:sp>
      <p:pic>
        <p:nvPicPr>
          <p:cNvPr id="4102" name="Picture 6" descr="Resultado de imagen para TOG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179" y="771550"/>
            <a:ext cx="1335260" cy="1738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9277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120" y="231490"/>
            <a:ext cx="7451510" cy="504056"/>
          </a:xfrm>
        </p:spPr>
        <p:txBody>
          <a:bodyPr>
            <a:noAutofit/>
          </a:bodyPr>
          <a:lstStyle/>
          <a:p>
            <a:pPr algn="ctr"/>
            <a:r>
              <a:rPr lang="es-PE" sz="2800" b="1" dirty="0">
                <a:latin typeface="+mn-lt"/>
              </a:rPr>
              <a:t>Unidad II: Aplicación del ADM</a:t>
            </a:r>
          </a:p>
        </p:txBody>
      </p:sp>
      <p:sp>
        <p:nvSpPr>
          <p:cNvPr id="3" name="Marcador de contenido 2"/>
          <p:cNvSpPr>
            <a:spLocks noGrp="1"/>
          </p:cNvSpPr>
          <p:nvPr>
            <p:ph idx="1"/>
          </p:nvPr>
        </p:nvSpPr>
        <p:spPr>
          <a:xfrm>
            <a:off x="395536" y="1203598"/>
            <a:ext cx="7060562" cy="3240360"/>
          </a:xfrm>
        </p:spPr>
        <p:txBody>
          <a:bodyPr>
            <a:noAutofit/>
          </a:bodyPr>
          <a:lstStyle/>
          <a:p>
            <a:pPr marL="0" indent="0">
              <a:lnSpc>
                <a:spcPct val="80000"/>
              </a:lnSpc>
              <a:buNone/>
            </a:pPr>
            <a:r>
              <a:rPr lang="es-PE" sz="1800" b="1" dirty="0"/>
              <a:t>Resultado de aprendizaje:</a:t>
            </a:r>
          </a:p>
          <a:p>
            <a:pPr marL="0" lvl="0" indent="0" algn="just">
              <a:lnSpc>
                <a:spcPct val="80000"/>
              </a:lnSpc>
              <a:buNone/>
            </a:pPr>
            <a:r>
              <a:rPr lang="es-PE" sz="1800" dirty="0" smtClean="0"/>
              <a:t>Al </a:t>
            </a:r>
            <a:r>
              <a:rPr lang="es-PE" sz="1800" dirty="0"/>
              <a:t>finalizar la unidad, el estudiante será capaz de identificar los aspectos de negocio y procesos existentes en una organización para recomendar soluciones alineados a los objetivos empresariales</a:t>
            </a:r>
            <a:r>
              <a:rPr lang="es-PE" sz="1800" dirty="0" smtClean="0"/>
              <a:t>.</a:t>
            </a:r>
            <a:endParaRPr lang="es-PE" sz="1800" dirty="0"/>
          </a:p>
          <a:p>
            <a:pPr marL="0" indent="0">
              <a:lnSpc>
                <a:spcPct val="80000"/>
              </a:lnSpc>
              <a:buNone/>
            </a:pPr>
            <a:r>
              <a:rPr lang="es-PE" sz="1800" b="1" dirty="0" smtClean="0"/>
              <a:t>Contenidos:</a:t>
            </a:r>
          </a:p>
          <a:p>
            <a:pPr>
              <a:lnSpc>
                <a:spcPct val="80000"/>
              </a:lnSpc>
              <a:spcBef>
                <a:spcPts val="0"/>
              </a:spcBef>
              <a:buFont typeface="+mj-lt"/>
              <a:buAutoNum type="arabicPeriod"/>
            </a:pPr>
            <a:r>
              <a:rPr lang="es-PE" sz="1800" dirty="0" smtClean="0"/>
              <a:t> Arquitecturas </a:t>
            </a:r>
            <a:r>
              <a:rPr lang="es-PE" sz="1800" dirty="0"/>
              <a:t>especializadas</a:t>
            </a:r>
            <a:r>
              <a:rPr lang="es-PE" sz="1800" dirty="0" smtClean="0"/>
              <a:t>.</a:t>
            </a:r>
          </a:p>
          <a:p>
            <a:pPr>
              <a:lnSpc>
                <a:spcPct val="80000"/>
              </a:lnSpc>
              <a:spcBef>
                <a:spcPts val="0"/>
              </a:spcBef>
              <a:buFont typeface="+mj-lt"/>
              <a:buAutoNum type="arabicPeriod"/>
            </a:pPr>
            <a:r>
              <a:rPr lang="es-PE" sz="1800" dirty="0" smtClean="0"/>
              <a:t> Principios </a:t>
            </a:r>
            <a:r>
              <a:rPr lang="es-PE" sz="1800" dirty="0"/>
              <a:t>de la arquitectura</a:t>
            </a:r>
            <a:r>
              <a:rPr lang="es-PE" sz="1800" dirty="0" smtClean="0"/>
              <a:t>.</a:t>
            </a:r>
          </a:p>
          <a:p>
            <a:pPr>
              <a:lnSpc>
                <a:spcPct val="80000"/>
              </a:lnSpc>
              <a:spcBef>
                <a:spcPts val="0"/>
              </a:spcBef>
              <a:buFont typeface="+mj-lt"/>
              <a:buAutoNum type="arabicPeriod"/>
            </a:pPr>
            <a:r>
              <a:rPr lang="es-PE" sz="1800" dirty="0" smtClean="0"/>
              <a:t> Escenarios </a:t>
            </a:r>
            <a:r>
              <a:rPr lang="es-PE" sz="1800" dirty="0"/>
              <a:t>de negocio</a:t>
            </a:r>
            <a:r>
              <a:rPr lang="es-PE" sz="1800" dirty="0" smtClean="0"/>
              <a:t>.</a:t>
            </a:r>
          </a:p>
          <a:p>
            <a:pPr>
              <a:lnSpc>
                <a:spcPct val="80000"/>
              </a:lnSpc>
              <a:spcBef>
                <a:spcPts val="0"/>
              </a:spcBef>
              <a:buFont typeface="+mj-lt"/>
              <a:buAutoNum type="arabicPeriod"/>
            </a:pPr>
            <a:r>
              <a:rPr lang="es-PE" sz="1800" dirty="0"/>
              <a:t> </a:t>
            </a:r>
            <a:r>
              <a:rPr lang="es-PE" sz="1800" dirty="0" smtClean="0"/>
              <a:t>Análisis </a:t>
            </a:r>
            <a:r>
              <a:rPr lang="es-PE" sz="1800" dirty="0"/>
              <a:t>de brechas</a:t>
            </a:r>
            <a:r>
              <a:rPr lang="es-PE" sz="1800" dirty="0" smtClean="0"/>
              <a:t>.</a:t>
            </a:r>
          </a:p>
          <a:p>
            <a:pPr>
              <a:lnSpc>
                <a:spcPct val="80000"/>
              </a:lnSpc>
              <a:spcBef>
                <a:spcPts val="0"/>
              </a:spcBef>
              <a:buFont typeface="+mj-lt"/>
              <a:buAutoNum type="arabicPeriod"/>
            </a:pPr>
            <a:r>
              <a:rPr lang="es-PE" sz="1800" dirty="0" smtClean="0"/>
              <a:t> </a:t>
            </a:r>
            <a:r>
              <a:rPr lang="es-PE" sz="1800" dirty="0"/>
              <a:t>Gestión del riesgo.</a:t>
            </a:r>
            <a:endParaRPr lang="es-PE" sz="1800" b="1" dirty="0" smtClean="0"/>
          </a:p>
          <a:p>
            <a:pPr marL="0" indent="0">
              <a:lnSpc>
                <a:spcPct val="80000"/>
              </a:lnSpc>
              <a:spcBef>
                <a:spcPts val="0"/>
              </a:spcBef>
              <a:buNone/>
            </a:pPr>
            <a:endParaRPr lang="es-PE" sz="1800" b="1" dirty="0" smtClean="0"/>
          </a:p>
          <a:p>
            <a:pPr marL="0" indent="0">
              <a:lnSpc>
                <a:spcPct val="80000"/>
              </a:lnSpc>
              <a:spcBef>
                <a:spcPts val="0"/>
              </a:spcBef>
              <a:buNone/>
            </a:pPr>
            <a:r>
              <a:rPr lang="es-PE" sz="1800" b="1" dirty="0" smtClean="0"/>
              <a:t>Actividad: </a:t>
            </a:r>
          </a:p>
          <a:p>
            <a:pPr marL="0" indent="0" algn="just">
              <a:lnSpc>
                <a:spcPct val="80000"/>
              </a:lnSpc>
              <a:buNone/>
            </a:pPr>
            <a:r>
              <a:rPr lang="es-ES" sz="1800" dirty="0" smtClean="0"/>
              <a:t>Exponga un marco de referencia mundial  basado en Arquitectura Empresarial.</a:t>
            </a:r>
            <a:endParaRPr lang="es-PE" sz="1800" dirty="0"/>
          </a:p>
        </p:txBody>
      </p:sp>
      <p:sp>
        <p:nvSpPr>
          <p:cNvPr id="4" name="Título 1"/>
          <p:cNvSpPr txBox="1">
            <a:spLocks/>
          </p:cNvSpPr>
          <p:nvPr/>
        </p:nvSpPr>
        <p:spPr>
          <a:xfrm>
            <a:off x="0" y="0"/>
            <a:ext cx="902975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pic>
        <p:nvPicPr>
          <p:cNvPr id="5124" name="Picture 4" descr="Resultado de imagen para TOGA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118" y="51470"/>
            <a:ext cx="1952386" cy="11979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1417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0"/>
            <a:ext cx="7567118" cy="1105855"/>
          </a:xfrm>
        </p:spPr>
        <p:txBody>
          <a:bodyPr>
            <a:noAutofit/>
          </a:bodyPr>
          <a:lstStyle/>
          <a:p>
            <a:pPr algn="ctr"/>
            <a:r>
              <a:rPr lang="es-PE" sz="2800" b="1" dirty="0">
                <a:latin typeface="+mn-lt"/>
              </a:rPr>
              <a:t>Unidad </a:t>
            </a:r>
            <a:r>
              <a:rPr lang="es-PE" sz="2800" b="1" dirty="0" smtClean="0">
                <a:latin typeface="+mn-lt"/>
              </a:rPr>
              <a:t>III</a:t>
            </a:r>
            <a:r>
              <a:rPr lang="es-PE" sz="2800" b="1" dirty="0">
                <a:latin typeface="+mn-lt"/>
              </a:rPr>
              <a:t>: </a:t>
            </a:r>
            <a:r>
              <a:rPr lang="es-ES" sz="2800" b="1" dirty="0">
                <a:latin typeface="+mn-lt"/>
              </a:rPr>
              <a:t>Contenido Arquitectónico</a:t>
            </a:r>
            <a:endParaRPr lang="es-PE" sz="2800" b="1" dirty="0">
              <a:latin typeface="+mn-lt"/>
            </a:endParaRPr>
          </a:p>
        </p:txBody>
      </p:sp>
      <p:sp>
        <p:nvSpPr>
          <p:cNvPr id="3" name="Marcador de contenido 2"/>
          <p:cNvSpPr>
            <a:spLocks noGrp="1"/>
          </p:cNvSpPr>
          <p:nvPr>
            <p:ph idx="1"/>
          </p:nvPr>
        </p:nvSpPr>
        <p:spPr>
          <a:xfrm>
            <a:off x="395536" y="987574"/>
            <a:ext cx="6840760" cy="3672408"/>
          </a:xfrm>
        </p:spPr>
        <p:txBody>
          <a:bodyPr>
            <a:noAutofit/>
          </a:bodyPr>
          <a:lstStyle/>
          <a:p>
            <a:pPr marL="0" indent="0">
              <a:buNone/>
            </a:pPr>
            <a:r>
              <a:rPr lang="es-PE" sz="1800" b="1" dirty="0"/>
              <a:t>Resultado de aprendizaje:</a:t>
            </a:r>
          </a:p>
          <a:p>
            <a:pPr marL="0" lvl="0" indent="0" algn="just">
              <a:buNone/>
            </a:pPr>
            <a:r>
              <a:rPr lang="es-PE" sz="1800" dirty="0"/>
              <a:t>Al finalizar la unidad, el estudiante será capaz de generar productos y artefactos que evidencian la implementación de la arquitectura empresarial dentro de una organización</a:t>
            </a:r>
            <a:r>
              <a:rPr lang="es-PE" sz="1800" dirty="0" smtClean="0"/>
              <a:t>.</a:t>
            </a:r>
            <a:endParaRPr lang="es-PE" sz="1800" dirty="0"/>
          </a:p>
          <a:p>
            <a:pPr marL="0" indent="0">
              <a:buNone/>
            </a:pPr>
            <a:r>
              <a:rPr lang="es-PE" sz="1800" b="1" dirty="0" smtClean="0"/>
              <a:t>Contenidos:</a:t>
            </a:r>
          </a:p>
          <a:p>
            <a:pPr>
              <a:spcBef>
                <a:spcPts val="0"/>
              </a:spcBef>
              <a:buFont typeface="+mj-lt"/>
              <a:buAutoNum type="arabicPeriod"/>
            </a:pPr>
            <a:r>
              <a:rPr lang="es-PE" sz="1800" dirty="0" err="1" smtClean="0"/>
              <a:t>Metamodelo</a:t>
            </a:r>
            <a:r>
              <a:rPr lang="es-PE" sz="1800" dirty="0" smtClean="0"/>
              <a:t>.</a:t>
            </a:r>
          </a:p>
          <a:p>
            <a:pPr>
              <a:spcBef>
                <a:spcPts val="0"/>
              </a:spcBef>
              <a:buFont typeface="+mj-lt"/>
              <a:buAutoNum type="arabicPeriod"/>
            </a:pPr>
            <a:r>
              <a:rPr lang="es-PE" sz="1800" dirty="0" smtClean="0"/>
              <a:t>Entregables</a:t>
            </a:r>
            <a:r>
              <a:rPr lang="es-PE" sz="1800" dirty="0"/>
              <a:t>. </a:t>
            </a:r>
            <a:endParaRPr lang="es-PE" sz="1800" dirty="0" smtClean="0"/>
          </a:p>
          <a:p>
            <a:pPr>
              <a:spcBef>
                <a:spcPts val="0"/>
              </a:spcBef>
              <a:buFont typeface="+mj-lt"/>
              <a:buAutoNum type="arabicPeriod"/>
            </a:pPr>
            <a:r>
              <a:rPr lang="es-PE" sz="1800" dirty="0" smtClean="0"/>
              <a:t>Artefactos.</a:t>
            </a:r>
          </a:p>
          <a:p>
            <a:pPr>
              <a:spcBef>
                <a:spcPts val="0"/>
              </a:spcBef>
              <a:buFont typeface="+mj-lt"/>
              <a:buAutoNum type="arabicPeriod"/>
            </a:pPr>
            <a:r>
              <a:rPr lang="es-PE" sz="1800" dirty="0" smtClean="0"/>
              <a:t>Bloques </a:t>
            </a:r>
            <a:r>
              <a:rPr lang="es-PE" sz="1800" dirty="0"/>
              <a:t>de construcción.</a:t>
            </a:r>
            <a:r>
              <a:rPr lang="es-PE" sz="1800" dirty="0" smtClean="0"/>
              <a:t>.</a:t>
            </a:r>
          </a:p>
          <a:p>
            <a:pPr>
              <a:spcBef>
                <a:spcPts val="0"/>
              </a:spcBef>
              <a:buFont typeface="+mj-lt"/>
              <a:buAutoNum type="arabicPeriod"/>
            </a:pPr>
            <a:endParaRPr lang="es-PE" sz="1800" dirty="0"/>
          </a:p>
          <a:p>
            <a:pPr marL="0" indent="0">
              <a:spcBef>
                <a:spcPts val="0"/>
              </a:spcBef>
              <a:buNone/>
            </a:pPr>
            <a:r>
              <a:rPr lang="es-PE" sz="1800" dirty="0" smtClean="0"/>
              <a:t> </a:t>
            </a:r>
            <a:r>
              <a:rPr lang="es-PE" sz="1800" b="1" dirty="0" smtClean="0"/>
              <a:t>Actividad</a:t>
            </a:r>
            <a:r>
              <a:rPr lang="es-PE" sz="1800" b="1" dirty="0"/>
              <a:t>: </a:t>
            </a:r>
          </a:p>
          <a:p>
            <a:pPr marL="0" indent="0" algn="just">
              <a:buNone/>
            </a:pPr>
            <a:r>
              <a:rPr lang="es-PE" sz="1800" dirty="0" smtClean="0"/>
              <a:t>Elabore un bloque de construcción de arquitectura empresarial personalizado para una capa de gestión organizacional.</a:t>
            </a:r>
          </a:p>
        </p:txBody>
      </p:sp>
      <p:sp>
        <p:nvSpPr>
          <p:cNvPr id="4" name="Título 1"/>
          <p:cNvSpPr txBox="1">
            <a:spLocks/>
          </p:cNvSpPr>
          <p:nvPr/>
        </p:nvSpPr>
        <p:spPr>
          <a:xfrm>
            <a:off x="0" y="0"/>
            <a:ext cx="902975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pic>
        <p:nvPicPr>
          <p:cNvPr id="6148" name="Picture 4" descr="Resultado de imagen para TOG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223" y="843558"/>
            <a:ext cx="1787281" cy="1077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599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0"/>
            <a:ext cx="6967686" cy="915566"/>
          </a:xfrm>
        </p:spPr>
        <p:txBody>
          <a:bodyPr>
            <a:noAutofit/>
          </a:bodyPr>
          <a:lstStyle/>
          <a:p>
            <a:pPr algn="ctr"/>
            <a:r>
              <a:rPr lang="es-PE" sz="2800" b="1" dirty="0">
                <a:latin typeface="+mn-lt"/>
              </a:rPr>
              <a:t>Unidad </a:t>
            </a:r>
            <a:r>
              <a:rPr lang="es-PE" sz="2800" b="1" dirty="0" smtClean="0">
                <a:latin typeface="+mn-lt"/>
              </a:rPr>
              <a:t>IV: </a:t>
            </a:r>
            <a:r>
              <a:rPr lang="es-ES" sz="2800" b="1" dirty="0">
                <a:latin typeface="+mn-lt"/>
              </a:rPr>
              <a:t>Propuesta Arquitectónica</a:t>
            </a:r>
            <a:endParaRPr lang="es-PE" sz="2800" b="1" dirty="0">
              <a:latin typeface="+mn-lt"/>
            </a:endParaRPr>
          </a:p>
        </p:txBody>
      </p:sp>
      <p:sp>
        <p:nvSpPr>
          <p:cNvPr id="3" name="Marcador de contenido 2"/>
          <p:cNvSpPr>
            <a:spLocks noGrp="1"/>
          </p:cNvSpPr>
          <p:nvPr>
            <p:ph idx="1"/>
          </p:nvPr>
        </p:nvSpPr>
        <p:spPr>
          <a:xfrm>
            <a:off x="467544" y="1059582"/>
            <a:ext cx="7488832" cy="3456384"/>
          </a:xfrm>
        </p:spPr>
        <p:txBody>
          <a:bodyPr>
            <a:noAutofit/>
          </a:bodyPr>
          <a:lstStyle/>
          <a:p>
            <a:pPr marL="0" indent="0">
              <a:buNone/>
            </a:pPr>
            <a:r>
              <a:rPr lang="es-PE" sz="1800" b="1" dirty="0"/>
              <a:t>Resultado de aprendizaje:</a:t>
            </a:r>
          </a:p>
          <a:p>
            <a:pPr marL="0" lvl="0" indent="0" algn="just">
              <a:buNone/>
            </a:pPr>
            <a:r>
              <a:rPr lang="es-PE" sz="1800" dirty="0"/>
              <a:t>Al finalizar la unidad, el estudiante será capaz de formular una propuesta de arquitectónica, identificando marcos de referencia como elementos de trabajo de la metodología para el éxito de la arquitectura empresarial en las organizaciones</a:t>
            </a:r>
            <a:r>
              <a:rPr lang="es-PE" sz="1800" dirty="0" smtClean="0"/>
              <a:t>.</a:t>
            </a:r>
          </a:p>
          <a:p>
            <a:pPr marL="0" lvl="0" indent="0" algn="just">
              <a:buNone/>
            </a:pPr>
            <a:r>
              <a:rPr lang="es-PE" sz="1800" b="1" dirty="0" smtClean="0"/>
              <a:t>Contenidos:</a:t>
            </a:r>
          </a:p>
          <a:p>
            <a:pPr>
              <a:spcBef>
                <a:spcPts val="0"/>
              </a:spcBef>
              <a:buFont typeface="+mj-lt"/>
              <a:buAutoNum type="arabicPeriod"/>
            </a:pPr>
            <a:r>
              <a:rPr lang="es-PE" sz="1600" dirty="0"/>
              <a:t>Modelo de referencia técnico (TRM). </a:t>
            </a:r>
            <a:endParaRPr lang="es-PE" sz="1600" dirty="0" smtClean="0"/>
          </a:p>
          <a:p>
            <a:pPr>
              <a:spcBef>
                <a:spcPts val="0"/>
              </a:spcBef>
              <a:buFont typeface="+mj-lt"/>
              <a:buAutoNum type="arabicPeriod"/>
            </a:pPr>
            <a:r>
              <a:rPr lang="es-PE" sz="1600" dirty="0" smtClean="0"/>
              <a:t>Modelo </a:t>
            </a:r>
            <a:r>
              <a:rPr lang="es-PE" sz="1600" dirty="0"/>
              <a:t>de referencia para la infraestructura de la información integrada (III-RM). </a:t>
            </a:r>
            <a:endParaRPr lang="es-PE" sz="1600" dirty="0" smtClean="0"/>
          </a:p>
          <a:p>
            <a:pPr>
              <a:spcBef>
                <a:spcPts val="0"/>
              </a:spcBef>
              <a:buFont typeface="+mj-lt"/>
              <a:buAutoNum type="arabicPeriod"/>
            </a:pPr>
            <a:r>
              <a:rPr lang="es-PE" sz="1600" dirty="0" smtClean="0"/>
              <a:t>Directrices </a:t>
            </a:r>
            <a:r>
              <a:rPr lang="es-PE" sz="1600" dirty="0"/>
              <a:t>para establecer una práctica de arquitectura dentro de una organización</a:t>
            </a:r>
            <a:r>
              <a:rPr lang="es-ES" sz="1600" dirty="0" smtClean="0"/>
              <a:t>.</a:t>
            </a:r>
          </a:p>
          <a:p>
            <a:pPr marL="0" lvl="0" indent="0">
              <a:buNone/>
            </a:pPr>
            <a:r>
              <a:rPr lang="es-ES" sz="1800" b="1" dirty="0"/>
              <a:t>A</a:t>
            </a:r>
            <a:r>
              <a:rPr lang="es-PE" sz="1800" b="1" dirty="0" err="1" smtClean="0"/>
              <a:t>ctividad</a:t>
            </a:r>
            <a:r>
              <a:rPr lang="es-PE" sz="1800" b="1" dirty="0" smtClean="0"/>
              <a:t>: </a:t>
            </a:r>
          </a:p>
          <a:p>
            <a:pPr marL="0" indent="0">
              <a:buNone/>
            </a:pPr>
            <a:r>
              <a:rPr lang="es-ES" sz="1800" dirty="0" smtClean="0"/>
              <a:t>Desarrolle y Exponga una propuesta de Arquitectura Empresarial propuesta para una empresa.</a:t>
            </a:r>
          </a:p>
        </p:txBody>
      </p:sp>
      <p:sp>
        <p:nvSpPr>
          <p:cNvPr id="4" name="Título 1"/>
          <p:cNvSpPr txBox="1">
            <a:spLocks/>
          </p:cNvSpPr>
          <p:nvPr/>
        </p:nvSpPr>
        <p:spPr>
          <a:xfrm>
            <a:off x="0" y="0"/>
            <a:ext cx="9029750" cy="4835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PE" sz="2800" b="1" dirty="0">
              <a:solidFill>
                <a:schemeClr val="tx2"/>
              </a:solidFill>
            </a:endParaRPr>
          </a:p>
        </p:txBody>
      </p:sp>
      <p:pic>
        <p:nvPicPr>
          <p:cNvPr id="5" name="Picture 10" descr="Resultado de imagen para ARQUITECTURA EMPRESARI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66" b="6650"/>
          <a:stretch/>
        </p:blipFill>
        <p:spPr bwMode="auto">
          <a:xfrm>
            <a:off x="7524328" y="351498"/>
            <a:ext cx="1577302" cy="95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0534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195486"/>
            <a:ext cx="5436096" cy="786796"/>
          </a:xfrm>
        </p:spPr>
        <p:txBody>
          <a:bodyPr/>
          <a:lstStyle/>
          <a:p>
            <a:pPr algn="ctr"/>
            <a:r>
              <a:rPr lang="es-PE" sz="2800" b="1" dirty="0">
                <a:latin typeface="+mn-lt"/>
              </a:rPr>
              <a:t>Recursos Educativos Virtuales</a:t>
            </a:r>
          </a:p>
        </p:txBody>
      </p:sp>
      <p:sp>
        <p:nvSpPr>
          <p:cNvPr id="3" name="Marcador de contenido 2"/>
          <p:cNvSpPr>
            <a:spLocks noGrp="1"/>
          </p:cNvSpPr>
          <p:nvPr>
            <p:ph idx="1"/>
          </p:nvPr>
        </p:nvSpPr>
        <p:spPr>
          <a:xfrm>
            <a:off x="899592" y="1059582"/>
            <a:ext cx="3312368" cy="1872208"/>
          </a:xfrm>
        </p:spPr>
        <p:txBody>
          <a:bodyPr>
            <a:noAutofit/>
          </a:bodyPr>
          <a:lstStyle/>
          <a:p>
            <a:pPr lvl="0">
              <a:buFont typeface="Wingdings" panose="05000000000000000000" pitchFamily="2" charset="2"/>
              <a:buChar char="§"/>
            </a:pPr>
            <a:r>
              <a:rPr lang="es-PE" dirty="0"/>
              <a:t>Manual </a:t>
            </a:r>
            <a:r>
              <a:rPr lang="es-PE" dirty="0" smtClean="0"/>
              <a:t>auto formativo</a:t>
            </a:r>
            <a:endParaRPr lang="es-PE" dirty="0"/>
          </a:p>
          <a:p>
            <a:pPr lvl="0">
              <a:buFont typeface="Wingdings" panose="05000000000000000000" pitchFamily="2" charset="2"/>
              <a:buChar char="§"/>
            </a:pPr>
            <a:r>
              <a:rPr lang="es-PE" dirty="0"/>
              <a:t>Video clases</a:t>
            </a:r>
          </a:p>
          <a:p>
            <a:pPr lvl="0">
              <a:buFont typeface="Wingdings" panose="05000000000000000000" pitchFamily="2" charset="2"/>
              <a:buChar char="§"/>
            </a:pPr>
            <a:r>
              <a:rPr lang="es-PE" dirty="0"/>
              <a:t>Podcast</a:t>
            </a:r>
          </a:p>
          <a:p>
            <a:pPr lvl="0">
              <a:buFont typeface="Wingdings" panose="05000000000000000000" pitchFamily="2" charset="2"/>
              <a:buChar char="§"/>
            </a:pPr>
            <a:r>
              <a:rPr lang="es-PE" dirty="0"/>
              <a:t>Foros</a:t>
            </a:r>
          </a:p>
          <a:p>
            <a:pPr lvl="0">
              <a:buFont typeface="Wingdings" panose="05000000000000000000" pitchFamily="2" charset="2"/>
              <a:buChar char="§"/>
            </a:pPr>
            <a:r>
              <a:rPr lang="es-PE" dirty="0"/>
              <a:t>Biblioteca Virtual</a:t>
            </a:r>
          </a:p>
          <a:p>
            <a:endParaRPr lang="es-PE" sz="2800" dirty="0"/>
          </a:p>
        </p:txBody>
      </p:sp>
      <p:pic>
        <p:nvPicPr>
          <p:cNvPr id="4" name="Imagen 3"/>
          <p:cNvPicPr>
            <a:picLocks noChangeAspect="1"/>
          </p:cNvPicPr>
          <p:nvPr/>
        </p:nvPicPr>
        <p:blipFill rotWithShape="1">
          <a:blip r:embed="rId2"/>
          <a:srcRect l="4119" t="3447" r="3917" b="3447"/>
          <a:stretch/>
        </p:blipFill>
        <p:spPr>
          <a:xfrm>
            <a:off x="3491880" y="2859782"/>
            <a:ext cx="2222098" cy="1813958"/>
          </a:xfrm>
          <a:prstGeom prst="rect">
            <a:avLst/>
          </a:prstGeom>
        </p:spPr>
      </p:pic>
    </p:spTree>
    <p:extLst>
      <p:ext uri="{BB962C8B-B14F-4D97-AF65-F5344CB8AC3E}">
        <p14:creationId xmlns:p14="http://schemas.microsoft.com/office/powerpoint/2010/main" val="3569075431"/>
      </p:ext>
    </p:extLst>
  </p:cSld>
  <p:clrMapOvr>
    <a:masterClrMapping/>
  </p:clrMapOvr>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552</Words>
  <Application>Microsoft Office PowerPoint</Application>
  <PresentationFormat>Presentación en pantalla (16:9)</PresentationFormat>
  <Paragraphs>71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Century Gothic</vt:lpstr>
      <vt:lpstr>Wingdings</vt:lpstr>
      <vt:lpstr>Tema de Office</vt:lpstr>
      <vt:lpstr>Presentación de la asignatura Implementación de Arquitectura Empresarial</vt:lpstr>
      <vt:lpstr>Introducción de la asignatura</vt:lpstr>
      <vt:lpstr>Resultado de aprendizaje</vt:lpstr>
      <vt:lpstr>Organización de los aprendizajes</vt:lpstr>
      <vt:lpstr>Unidad I: Metodología de Implementación de Arquitectura Empresarial</vt:lpstr>
      <vt:lpstr>Unidad II: Aplicación del ADM</vt:lpstr>
      <vt:lpstr>Unidad III: Contenido Arquitectónico</vt:lpstr>
      <vt:lpstr>Unidad IV: Propuesta Arquitectónica</vt:lpstr>
      <vt:lpstr>Recursos Educativos Virtuales</vt:lpstr>
      <vt:lpstr>Recomendaciones finales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Gonzales Espinoza, Brian O Neill</dc:creator>
  <cp:lastModifiedBy>Lizbeth Heidy Morales Acosta</cp:lastModifiedBy>
  <cp:revision>51</cp:revision>
  <dcterms:created xsi:type="dcterms:W3CDTF">2015-02-13T23:43:15Z</dcterms:created>
  <dcterms:modified xsi:type="dcterms:W3CDTF">2017-12-12T19:47:42Z</dcterms:modified>
</cp:coreProperties>
</file>