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8"/>
  </p:handoutMasterIdLst>
  <p:sldIdLst>
    <p:sldId id="257" r:id="rId2"/>
    <p:sldId id="263" r:id="rId3"/>
    <p:sldId id="290" r:id="rId4"/>
    <p:sldId id="264" r:id="rId5"/>
    <p:sldId id="291" r:id="rId6"/>
    <p:sldId id="258" r:id="rId7"/>
  </p:sldIdLst>
  <p:sldSz cx="9144000" cy="5143500" type="screen16x9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8754" autoAdjust="0"/>
  </p:normalViewPr>
  <p:slideViewPr>
    <p:cSldViewPr>
      <p:cViewPr varScale="1">
        <p:scale>
          <a:sx n="146" d="100"/>
          <a:sy n="146" d="100"/>
        </p:scale>
        <p:origin x="98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C466A-E7E9-684E-9641-DA54B426BB64}" type="datetimeFigureOut">
              <a:rPr lang="es-ES" smtClean="0"/>
              <a:t>07/12/2017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C021E-8DAB-C544-B03B-C00472EEB8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70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7/12/2017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2603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7/12/2017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0643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7/12/2017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7789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7/12/2017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0450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7/12/2017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3441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7/12/2017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5906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7/12/2017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5116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7/12/2017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4752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7/12/2017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66374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7/12/2017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7105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7/12/2017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91971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CB00F-AFAC-4201-87B4-F951AC49D893}" type="datetimeFigureOut">
              <a:rPr lang="es-PE" smtClean="0"/>
              <a:t>7/12/2017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9690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0" y="1131590"/>
            <a:ext cx="9144000" cy="1224136"/>
          </a:xfrm>
        </p:spPr>
        <p:txBody>
          <a:bodyPr>
            <a:noAutofit/>
          </a:bodyPr>
          <a:lstStyle/>
          <a:p>
            <a:r>
              <a:rPr lang="es-ES" sz="2800" b="1" dirty="0" err="1" smtClean="0">
                <a:latin typeface="Century Gothic" panose="020B0502020202020204" pitchFamily="34" charset="0"/>
              </a:rPr>
              <a:t>Unit</a:t>
            </a:r>
            <a:r>
              <a:rPr lang="es-ES" sz="2800" b="1" dirty="0" smtClean="0">
                <a:latin typeface="Century Gothic" panose="020B0502020202020204" pitchFamily="34" charset="0"/>
              </a:rPr>
              <a:t> 12 – A </a:t>
            </a:r>
            <a:r>
              <a:rPr lang="es-ES" sz="2800" b="1" dirty="0">
                <a:latin typeface="Century Gothic" panose="020B0502020202020204" pitchFamily="34" charset="0"/>
              </a:rPr>
              <a:t/>
            </a:r>
            <a:br>
              <a:rPr lang="es-ES" sz="2800" b="1" dirty="0">
                <a:latin typeface="Century Gothic" panose="020B0502020202020204" pitchFamily="34" charset="0"/>
              </a:rPr>
            </a:br>
            <a:r>
              <a:rPr lang="es-ES" sz="3600" b="1" dirty="0" smtClean="0">
                <a:latin typeface="Century Gothic" panose="020B0502020202020204" pitchFamily="34" charset="0"/>
              </a:rPr>
              <a:t>Simple </a:t>
            </a:r>
            <a:r>
              <a:rPr lang="es-ES" sz="3600" b="1" dirty="0" err="1" smtClean="0">
                <a:latin typeface="Century Gothic" panose="020B0502020202020204" pitchFamily="34" charset="0"/>
              </a:rPr>
              <a:t>past</a:t>
            </a:r>
            <a:r>
              <a:rPr lang="es-ES" sz="3600" b="1" dirty="0" smtClean="0">
                <a:latin typeface="Century Gothic" panose="020B0502020202020204" pitchFamily="34" charset="0"/>
              </a:rPr>
              <a:t> </a:t>
            </a:r>
            <a:r>
              <a:rPr lang="es-ES" sz="3600" b="1" dirty="0" err="1" smtClean="0">
                <a:latin typeface="Century Gothic" panose="020B0502020202020204" pitchFamily="34" charset="0"/>
              </a:rPr>
              <a:t>passive</a:t>
            </a:r>
            <a:endParaRPr lang="es-ES" sz="3600" b="1" dirty="0">
              <a:latin typeface="Century Gothic" panose="020B0502020202020204" pitchFamily="34" charset="0"/>
            </a:endParaRPr>
          </a:p>
        </p:txBody>
      </p:sp>
      <p:sp>
        <p:nvSpPr>
          <p:cNvPr id="7" name="Subtítulo 2"/>
          <p:cNvSpPr>
            <a:spLocks noGrp="1"/>
          </p:cNvSpPr>
          <p:nvPr>
            <p:ph type="subTitle" idx="1"/>
          </p:nvPr>
        </p:nvSpPr>
        <p:spPr>
          <a:xfrm>
            <a:off x="0" y="2355701"/>
            <a:ext cx="9144000" cy="39932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A class by </a:t>
            </a:r>
            <a:r>
              <a:rPr lang="en-US" sz="2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Mr</a:t>
            </a:r>
            <a:r>
              <a:rPr lang="en-US" sz="28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. Jean Paul </a:t>
            </a:r>
            <a:r>
              <a:rPr lang="en-US" sz="2800" b="1" dirty="0" err="1" smtClean="0">
                <a:solidFill>
                  <a:srgbClr val="C00000"/>
                </a:solidFill>
                <a:latin typeface="Century Gothic" panose="020B0502020202020204" pitchFamily="34" charset="0"/>
              </a:rPr>
              <a:t>Quiñonez</a:t>
            </a:r>
            <a:endParaRPr lang="es-ES" sz="28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282" y="2859782"/>
            <a:ext cx="2571434" cy="1803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3491880" y="84355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err="1" smtClean="0"/>
              <a:t>Touchstone</a:t>
            </a:r>
            <a:r>
              <a:rPr lang="es-ES" sz="2400" b="1" dirty="0" smtClean="0"/>
              <a:t> 3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33087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339501"/>
            <a:ext cx="5472608" cy="620935"/>
          </a:xfrm>
        </p:spPr>
        <p:txBody>
          <a:bodyPr>
            <a:noAutofit/>
          </a:bodyPr>
          <a:lstStyle/>
          <a:p>
            <a:r>
              <a:rPr lang="es-ES" sz="2800" b="1" dirty="0" smtClean="0">
                <a:latin typeface="+mn-lt"/>
                <a:cs typeface="Times New Roman" pitchFamily="18" charset="0"/>
              </a:rPr>
              <a:t>Active </a:t>
            </a:r>
            <a:r>
              <a:rPr lang="es-ES" sz="2800" b="1" dirty="0" err="1" smtClean="0">
                <a:latin typeface="+mn-lt"/>
                <a:cs typeface="Times New Roman" pitchFamily="18" charset="0"/>
              </a:rPr>
              <a:t>voice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 vs. </a:t>
            </a:r>
            <a:r>
              <a:rPr lang="es-ES" sz="2800" b="1" dirty="0" err="1" smtClean="0">
                <a:latin typeface="+mn-lt"/>
                <a:cs typeface="Times New Roman" pitchFamily="18" charset="0"/>
              </a:rPr>
              <a:t>Passive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 </a:t>
            </a:r>
            <a:r>
              <a:rPr lang="es-ES" sz="2800" b="1" dirty="0" err="1" smtClean="0">
                <a:latin typeface="+mn-lt"/>
                <a:cs typeface="Times New Roman" pitchFamily="18" charset="0"/>
              </a:rPr>
              <a:t>voice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 </a:t>
            </a:r>
            <a:endParaRPr lang="es-ES" sz="2800" b="1" dirty="0">
              <a:latin typeface="+mn-lt"/>
              <a:cs typeface="Times New Roman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6536" y="960437"/>
            <a:ext cx="6127712" cy="305147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sz="1800" dirty="0" err="1" smtClean="0"/>
              <a:t>University</a:t>
            </a:r>
            <a:r>
              <a:rPr lang="es-ES" sz="1800" dirty="0" smtClean="0"/>
              <a:t> </a:t>
            </a:r>
            <a:r>
              <a:rPr lang="es-ES" sz="1800" dirty="0" err="1" smtClean="0"/>
              <a:t>students</a:t>
            </a:r>
            <a:r>
              <a:rPr lang="es-ES" sz="1800" dirty="0" smtClean="0"/>
              <a:t> </a:t>
            </a:r>
            <a:r>
              <a:rPr lang="es-ES" sz="1800" dirty="0" err="1" smtClean="0"/>
              <a:t>make</a:t>
            </a:r>
            <a:r>
              <a:rPr lang="es-ES" sz="1800" dirty="0" smtClean="0"/>
              <a:t> social </a:t>
            </a:r>
            <a:r>
              <a:rPr lang="es-ES" sz="1800" dirty="0" err="1" smtClean="0"/>
              <a:t>projects</a:t>
            </a:r>
            <a:r>
              <a:rPr lang="es-ES" sz="1800" dirty="0" smtClean="0"/>
              <a:t> </a:t>
            </a:r>
            <a:r>
              <a:rPr lang="es-ES" sz="1800" dirty="0" err="1" smtClean="0"/>
              <a:t>every</a:t>
            </a:r>
            <a:r>
              <a:rPr lang="es-ES" sz="1800" dirty="0" smtClean="0"/>
              <a:t> </a:t>
            </a:r>
            <a:r>
              <a:rPr lang="es-ES" sz="1800" dirty="0" err="1" smtClean="0"/>
              <a:t>year</a:t>
            </a:r>
            <a:r>
              <a:rPr lang="es-ES" sz="1800" dirty="0" smtClean="0"/>
              <a:t>.</a:t>
            </a:r>
          </a:p>
          <a:p>
            <a:pPr marL="0" indent="0">
              <a:buNone/>
            </a:pPr>
            <a:r>
              <a:rPr lang="es-ES" sz="1800" dirty="0">
                <a:solidFill>
                  <a:schemeClr val="tx2"/>
                </a:solidFill>
              </a:rPr>
              <a:t>	</a:t>
            </a:r>
            <a:r>
              <a:rPr lang="es-ES" sz="1800" dirty="0" smtClean="0">
                <a:solidFill>
                  <a:schemeClr val="tx2"/>
                </a:solidFill>
              </a:rPr>
              <a:t>(</a:t>
            </a:r>
            <a:r>
              <a:rPr lang="es-ES" sz="1800" dirty="0" err="1" smtClean="0">
                <a:solidFill>
                  <a:schemeClr val="tx2"/>
                </a:solidFill>
              </a:rPr>
              <a:t>Students</a:t>
            </a:r>
            <a:r>
              <a:rPr lang="es-ES" sz="1800" dirty="0" smtClean="0">
                <a:solidFill>
                  <a:schemeClr val="tx2"/>
                </a:solidFill>
              </a:rPr>
              <a:t> do </a:t>
            </a:r>
            <a:r>
              <a:rPr lang="es-ES" sz="1800" dirty="0" err="1" smtClean="0">
                <a:solidFill>
                  <a:schemeClr val="tx2"/>
                </a:solidFill>
              </a:rPr>
              <a:t>the</a:t>
            </a:r>
            <a:r>
              <a:rPr lang="es-ES" sz="1800" dirty="0" smtClean="0">
                <a:solidFill>
                  <a:schemeClr val="tx2"/>
                </a:solidFill>
              </a:rPr>
              <a:t> </a:t>
            </a:r>
            <a:r>
              <a:rPr lang="es-ES" sz="1800" dirty="0" err="1" smtClean="0">
                <a:solidFill>
                  <a:schemeClr val="tx2"/>
                </a:solidFill>
              </a:rPr>
              <a:t>action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smtClean="0">
                <a:solidFill>
                  <a:schemeClr val="tx2"/>
                </a:solidFill>
              </a:rPr>
              <a:t>– Active </a:t>
            </a:r>
            <a:r>
              <a:rPr lang="es-ES" sz="1800" dirty="0" err="1" smtClean="0">
                <a:solidFill>
                  <a:schemeClr val="tx2"/>
                </a:solidFill>
              </a:rPr>
              <a:t>voice</a:t>
            </a:r>
            <a:r>
              <a:rPr lang="es-ES" sz="1800" dirty="0" smtClean="0">
                <a:solidFill>
                  <a:schemeClr val="tx2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endParaRPr lang="es-ES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es-ES" sz="1800" dirty="0" smtClean="0"/>
              <a:t>Social </a:t>
            </a:r>
            <a:r>
              <a:rPr lang="es-ES" sz="1800" dirty="0" err="1" smtClean="0"/>
              <a:t>projects</a:t>
            </a:r>
            <a:r>
              <a:rPr lang="es-ES" sz="1800" dirty="0" smtClean="0"/>
              <a:t> are </a:t>
            </a:r>
            <a:r>
              <a:rPr lang="es-ES" sz="1800" dirty="0" err="1" smtClean="0"/>
              <a:t>made</a:t>
            </a:r>
            <a:r>
              <a:rPr lang="es-ES" sz="1800" dirty="0" smtClean="0"/>
              <a:t> </a:t>
            </a:r>
            <a:r>
              <a:rPr lang="es-ES" sz="1800" dirty="0" err="1" smtClean="0"/>
              <a:t>by</a:t>
            </a:r>
            <a:r>
              <a:rPr lang="es-ES" sz="1800" dirty="0" smtClean="0"/>
              <a:t> </a:t>
            </a:r>
            <a:r>
              <a:rPr lang="es-ES" sz="1800" dirty="0" err="1" smtClean="0"/>
              <a:t>students</a:t>
            </a:r>
            <a:r>
              <a:rPr lang="es-ES" sz="1800" dirty="0" smtClean="0"/>
              <a:t> </a:t>
            </a:r>
            <a:r>
              <a:rPr lang="es-ES" sz="1800" dirty="0" err="1" smtClean="0"/>
              <a:t>every</a:t>
            </a:r>
            <a:r>
              <a:rPr lang="es-ES" sz="1800" dirty="0" smtClean="0"/>
              <a:t> </a:t>
            </a:r>
            <a:r>
              <a:rPr lang="es-ES" sz="1800" dirty="0" err="1" smtClean="0"/>
              <a:t>year</a:t>
            </a:r>
            <a:r>
              <a:rPr lang="es-ES" sz="1800" dirty="0" smtClean="0"/>
              <a:t>.</a:t>
            </a:r>
          </a:p>
          <a:p>
            <a:pPr marL="0" indent="0">
              <a:buNone/>
            </a:pPr>
            <a:r>
              <a:rPr lang="es-ES" sz="1800" dirty="0">
                <a:solidFill>
                  <a:schemeClr val="tx2"/>
                </a:solidFill>
              </a:rPr>
              <a:t>	</a:t>
            </a:r>
            <a:r>
              <a:rPr lang="es-ES" sz="1800" dirty="0" smtClean="0">
                <a:solidFill>
                  <a:schemeClr val="tx2"/>
                </a:solidFill>
              </a:rPr>
              <a:t>(</a:t>
            </a:r>
            <a:r>
              <a:rPr lang="es-ES" sz="1800" dirty="0" err="1" smtClean="0">
                <a:solidFill>
                  <a:schemeClr val="tx2"/>
                </a:solidFill>
              </a:rPr>
              <a:t>Students</a:t>
            </a:r>
            <a:r>
              <a:rPr lang="es-ES" sz="1800" dirty="0" smtClean="0">
                <a:solidFill>
                  <a:schemeClr val="tx2"/>
                </a:solidFill>
              </a:rPr>
              <a:t> do </a:t>
            </a:r>
            <a:r>
              <a:rPr lang="es-ES" sz="1800" dirty="0" err="1" smtClean="0">
                <a:solidFill>
                  <a:schemeClr val="tx2"/>
                </a:solidFill>
              </a:rPr>
              <a:t>the</a:t>
            </a:r>
            <a:r>
              <a:rPr lang="es-ES" sz="1800" dirty="0" smtClean="0">
                <a:solidFill>
                  <a:schemeClr val="tx2"/>
                </a:solidFill>
              </a:rPr>
              <a:t> </a:t>
            </a:r>
            <a:r>
              <a:rPr lang="es-ES" sz="1800" dirty="0" err="1" smtClean="0">
                <a:solidFill>
                  <a:schemeClr val="tx2"/>
                </a:solidFill>
              </a:rPr>
              <a:t>action</a:t>
            </a:r>
            <a:r>
              <a:rPr lang="es-ES" sz="1800" dirty="0" smtClean="0">
                <a:solidFill>
                  <a:schemeClr val="tx2"/>
                </a:solidFill>
              </a:rPr>
              <a:t> – </a:t>
            </a:r>
            <a:r>
              <a:rPr lang="es-ES" sz="1800" dirty="0" err="1" smtClean="0">
                <a:solidFill>
                  <a:schemeClr val="tx2"/>
                </a:solidFill>
              </a:rPr>
              <a:t>Passive</a:t>
            </a:r>
            <a:r>
              <a:rPr lang="es-ES" sz="1800" dirty="0" smtClean="0">
                <a:solidFill>
                  <a:schemeClr val="tx2"/>
                </a:solidFill>
              </a:rPr>
              <a:t> </a:t>
            </a:r>
            <a:r>
              <a:rPr lang="es-ES" sz="1800" dirty="0" err="1" smtClean="0">
                <a:solidFill>
                  <a:schemeClr val="tx2"/>
                </a:solidFill>
              </a:rPr>
              <a:t>voice</a:t>
            </a:r>
            <a:r>
              <a:rPr lang="es-ES" sz="1800" dirty="0" smtClean="0">
                <a:solidFill>
                  <a:schemeClr val="tx2"/>
                </a:solidFill>
              </a:rPr>
              <a:t>)</a:t>
            </a:r>
          </a:p>
          <a:p>
            <a:pPr marL="0" indent="0">
              <a:buNone/>
            </a:pPr>
            <a:endParaRPr lang="es-ES" sz="1800" dirty="0"/>
          </a:p>
          <a:p>
            <a:pPr marL="0" indent="0">
              <a:buNone/>
            </a:pPr>
            <a:r>
              <a:rPr lang="es-ES" sz="1800" dirty="0" err="1" smtClean="0">
                <a:solidFill>
                  <a:srgbClr val="C00000"/>
                </a:solidFill>
              </a:rPr>
              <a:t>When</a:t>
            </a:r>
            <a:r>
              <a:rPr lang="es-ES" sz="1800" dirty="0" smtClean="0">
                <a:solidFill>
                  <a:srgbClr val="C00000"/>
                </a:solidFill>
              </a:rPr>
              <a:t> </a:t>
            </a:r>
            <a:r>
              <a:rPr lang="es-ES" sz="1800" dirty="0" err="1" smtClean="0">
                <a:solidFill>
                  <a:srgbClr val="C00000"/>
                </a:solidFill>
              </a:rPr>
              <a:t>using</a:t>
            </a:r>
            <a:r>
              <a:rPr lang="es-ES" sz="1800" dirty="0" smtClean="0">
                <a:solidFill>
                  <a:srgbClr val="C00000"/>
                </a:solidFill>
              </a:rPr>
              <a:t> active </a:t>
            </a:r>
            <a:r>
              <a:rPr lang="es-ES" sz="1800" dirty="0" err="1" smtClean="0">
                <a:solidFill>
                  <a:srgbClr val="C00000"/>
                </a:solidFill>
              </a:rPr>
              <a:t>voice</a:t>
            </a:r>
            <a:r>
              <a:rPr lang="es-ES" sz="1800" dirty="0" smtClean="0">
                <a:solidFill>
                  <a:srgbClr val="C00000"/>
                </a:solidFill>
              </a:rPr>
              <a:t>, </a:t>
            </a:r>
            <a:r>
              <a:rPr lang="es-ES" sz="1800" dirty="0" err="1" smtClean="0">
                <a:solidFill>
                  <a:srgbClr val="C00000"/>
                </a:solidFill>
              </a:rPr>
              <a:t>the</a:t>
            </a:r>
            <a:r>
              <a:rPr lang="es-ES" sz="1800" dirty="0" smtClean="0">
                <a:solidFill>
                  <a:srgbClr val="C00000"/>
                </a:solidFill>
              </a:rPr>
              <a:t> </a:t>
            </a:r>
            <a:r>
              <a:rPr lang="es-ES" sz="1800" dirty="0" err="1" smtClean="0">
                <a:solidFill>
                  <a:srgbClr val="C00000"/>
                </a:solidFill>
              </a:rPr>
              <a:t>subject</a:t>
            </a:r>
            <a:r>
              <a:rPr lang="es-ES" sz="1800" dirty="0" smtClean="0">
                <a:solidFill>
                  <a:srgbClr val="C00000"/>
                </a:solidFill>
              </a:rPr>
              <a:t> </a:t>
            </a:r>
            <a:r>
              <a:rPr lang="es-ES" sz="1800" dirty="0" err="1" smtClean="0">
                <a:solidFill>
                  <a:srgbClr val="C00000"/>
                </a:solidFill>
              </a:rPr>
              <a:t>is</a:t>
            </a:r>
            <a:r>
              <a:rPr lang="es-ES" sz="1800" dirty="0" smtClean="0">
                <a:solidFill>
                  <a:srgbClr val="C00000"/>
                </a:solidFill>
              </a:rPr>
              <a:t> </a:t>
            </a:r>
            <a:r>
              <a:rPr lang="es-ES" sz="1800" dirty="0" err="1" smtClean="0">
                <a:solidFill>
                  <a:srgbClr val="C00000"/>
                </a:solidFill>
              </a:rPr>
              <a:t>the</a:t>
            </a:r>
            <a:r>
              <a:rPr lang="es-ES" sz="1800" dirty="0" smtClean="0">
                <a:solidFill>
                  <a:srgbClr val="C00000"/>
                </a:solidFill>
              </a:rPr>
              <a:t> principal </a:t>
            </a:r>
            <a:r>
              <a:rPr lang="es-ES" sz="1800" dirty="0" err="1" smtClean="0">
                <a:solidFill>
                  <a:srgbClr val="C00000"/>
                </a:solidFill>
              </a:rPr>
              <a:t>on</a:t>
            </a:r>
            <a:r>
              <a:rPr lang="es-ES" sz="1800" dirty="0" smtClean="0">
                <a:solidFill>
                  <a:srgbClr val="C00000"/>
                </a:solidFill>
              </a:rPr>
              <a:t> </a:t>
            </a:r>
            <a:r>
              <a:rPr lang="es-ES" sz="1800" dirty="0" err="1" smtClean="0">
                <a:solidFill>
                  <a:srgbClr val="C00000"/>
                </a:solidFill>
              </a:rPr>
              <a:t>focus</a:t>
            </a:r>
            <a:r>
              <a:rPr lang="es-ES" sz="1800" dirty="0" smtClean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r>
              <a:rPr lang="es-ES" sz="1800" dirty="0" err="1" smtClean="0">
                <a:solidFill>
                  <a:srgbClr val="C00000"/>
                </a:solidFill>
              </a:rPr>
              <a:t>When</a:t>
            </a:r>
            <a:r>
              <a:rPr lang="es-ES" sz="1800" dirty="0" smtClean="0">
                <a:solidFill>
                  <a:srgbClr val="C00000"/>
                </a:solidFill>
              </a:rPr>
              <a:t> </a:t>
            </a:r>
            <a:r>
              <a:rPr lang="es-ES" sz="1800" dirty="0" err="1" smtClean="0">
                <a:solidFill>
                  <a:srgbClr val="C00000"/>
                </a:solidFill>
              </a:rPr>
              <a:t>using</a:t>
            </a:r>
            <a:r>
              <a:rPr lang="es-ES" sz="1800" dirty="0" smtClean="0">
                <a:solidFill>
                  <a:srgbClr val="C00000"/>
                </a:solidFill>
              </a:rPr>
              <a:t> </a:t>
            </a:r>
            <a:r>
              <a:rPr lang="es-ES" sz="1800" dirty="0" err="1" smtClean="0">
                <a:solidFill>
                  <a:srgbClr val="C00000"/>
                </a:solidFill>
              </a:rPr>
              <a:t>the</a:t>
            </a:r>
            <a:r>
              <a:rPr lang="es-ES" sz="1800" dirty="0" smtClean="0">
                <a:solidFill>
                  <a:srgbClr val="C00000"/>
                </a:solidFill>
              </a:rPr>
              <a:t> </a:t>
            </a:r>
            <a:r>
              <a:rPr lang="es-ES" sz="1800" dirty="0" err="1" smtClean="0">
                <a:solidFill>
                  <a:srgbClr val="C00000"/>
                </a:solidFill>
              </a:rPr>
              <a:t>passive</a:t>
            </a:r>
            <a:r>
              <a:rPr lang="es-ES" sz="1800" dirty="0" smtClean="0">
                <a:solidFill>
                  <a:srgbClr val="C00000"/>
                </a:solidFill>
              </a:rPr>
              <a:t> </a:t>
            </a:r>
            <a:r>
              <a:rPr lang="es-ES" sz="1800" dirty="0" err="1" smtClean="0">
                <a:solidFill>
                  <a:srgbClr val="C00000"/>
                </a:solidFill>
              </a:rPr>
              <a:t>voice</a:t>
            </a:r>
            <a:r>
              <a:rPr lang="es-ES" sz="1800" dirty="0" smtClean="0">
                <a:solidFill>
                  <a:srgbClr val="C00000"/>
                </a:solidFill>
              </a:rPr>
              <a:t>, </a:t>
            </a:r>
            <a:r>
              <a:rPr lang="es-ES" sz="1800" dirty="0" err="1" smtClean="0">
                <a:solidFill>
                  <a:srgbClr val="C00000"/>
                </a:solidFill>
              </a:rPr>
              <a:t>the</a:t>
            </a:r>
            <a:r>
              <a:rPr lang="es-ES" sz="1800" dirty="0" smtClean="0">
                <a:solidFill>
                  <a:srgbClr val="C00000"/>
                </a:solidFill>
              </a:rPr>
              <a:t> </a:t>
            </a:r>
            <a:r>
              <a:rPr lang="es-ES" sz="1800" dirty="0" err="1" smtClean="0">
                <a:solidFill>
                  <a:srgbClr val="C00000"/>
                </a:solidFill>
              </a:rPr>
              <a:t>subject</a:t>
            </a:r>
            <a:r>
              <a:rPr lang="es-ES" sz="1800" dirty="0" smtClean="0">
                <a:solidFill>
                  <a:srgbClr val="C00000"/>
                </a:solidFill>
              </a:rPr>
              <a:t> </a:t>
            </a:r>
            <a:r>
              <a:rPr lang="es-ES" sz="1800" dirty="0" err="1" smtClean="0">
                <a:solidFill>
                  <a:srgbClr val="C00000"/>
                </a:solidFill>
              </a:rPr>
              <a:t>isn’t</a:t>
            </a:r>
            <a:r>
              <a:rPr lang="es-ES" sz="1800" dirty="0" smtClean="0">
                <a:solidFill>
                  <a:srgbClr val="C00000"/>
                </a:solidFill>
              </a:rPr>
              <a:t> </a:t>
            </a:r>
            <a:r>
              <a:rPr lang="es-ES" sz="1800" dirty="0" err="1" smtClean="0">
                <a:solidFill>
                  <a:srgbClr val="C00000"/>
                </a:solidFill>
              </a:rPr>
              <a:t>the</a:t>
            </a:r>
            <a:r>
              <a:rPr lang="es-ES" sz="1800" dirty="0" smtClean="0">
                <a:solidFill>
                  <a:srgbClr val="C00000"/>
                </a:solidFill>
              </a:rPr>
              <a:t> principal </a:t>
            </a:r>
            <a:r>
              <a:rPr lang="es-ES" sz="1800" dirty="0" err="1" smtClean="0">
                <a:solidFill>
                  <a:srgbClr val="C00000"/>
                </a:solidFill>
              </a:rPr>
              <a:t>on</a:t>
            </a:r>
            <a:r>
              <a:rPr lang="es-ES" sz="1800" dirty="0" smtClean="0">
                <a:solidFill>
                  <a:srgbClr val="C00000"/>
                </a:solidFill>
              </a:rPr>
              <a:t> </a:t>
            </a:r>
            <a:r>
              <a:rPr lang="es-ES" sz="1800" dirty="0" err="1" smtClean="0">
                <a:solidFill>
                  <a:srgbClr val="C00000"/>
                </a:solidFill>
              </a:rPr>
              <a:t>focus</a:t>
            </a:r>
            <a:r>
              <a:rPr lang="es-ES" sz="1800" dirty="0" smtClean="0">
                <a:solidFill>
                  <a:srgbClr val="C00000"/>
                </a:solidFill>
              </a:rPr>
              <a:t>. </a:t>
            </a:r>
            <a:r>
              <a:rPr lang="es-ES" sz="1800" dirty="0" err="1" smtClean="0">
                <a:solidFill>
                  <a:srgbClr val="C00000"/>
                </a:solidFill>
              </a:rPr>
              <a:t>But</a:t>
            </a:r>
            <a:r>
              <a:rPr lang="es-ES" sz="1800" dirty="0" smtClean="0">
                <a:solidFill>
                  <a:srgbClr val="C00000"/>
                </a:solidFill>
              </a:rPr>
              <a:t> </a:t>
            </a:r>
            <a:r>
              <a:rPr lang="es-ES" sz="1800" dirty="0" err="1" smtClean="0">
                <a:solidFill>
                  <a:srgbClr val="C00000"/>
                </a:solidFill>
              </a:rPr>
              <a:t>it</a:t>
            </a:r>
            <a:r>
              <a:rPr lang="es-ES" sz="1800" dirty="0" smtClean="0">
                <a:solidFill>
                  <a:srgbClr val="C00000"/>
                </a:solidFill>
              </a:rPr>
              <a:t> </a:t>
            </a:r>
            <a:r>
              <a:rPr lang="es-ES" sz="1800" dirty="0" err="1" smtClean="0">
                <a:solidFill>
                  <a:srgbClr val="C00000"/>
                </a:solidFill>
              </a:rPr>
              <a:t>is</a:t>
            </a:r>
            <a:r>
              <a:rPr lang="es-ES" sz="1800" dirty="0" smtClean="0">
                <a:solidFill>
                  <a:srgbClr val="C00000"/>
                </a:solidFill>
              </a:rPr>
              <a:t> </a:t>
            </a:r>
            <a:r>
              <a:rPr lang="es-ES" sz="1800" dirty="0" err="1" smtClean="0">
                <a:solidFill>
                  <a:srgbClr val="C00000"/>
                </a:solidFill>
              </a:rPr>
              <a:t>still</a:t>
            </a:r>
            <a:r>
              <a:rPr lang="es-ES" sz="1800" dirty="0" smtClean="0">
                <a:solidFill>
                  <a:srgbClr val="C00000"/>
                </a:solidFill>
              </a:rPr>
              <a:t> </a:t>
            </a:r>
            <a:r>
              <a:rPr lang="es-ES" sz="1800" dirty="0" err="1" smtClean="0">
                <a:solidFill>
                  <a:srgbClr val="C00000"/>
                </a:solidFill>
              </a:rPr>
              <a:t>the</a:t>
            </a:r>
            <a:r>
              <a:rPr lang="es-ES" sz="1800" dirty="0" smtClean="0">
                <a:solidFill>
                  <a:srgbClr val="C00000"/>
                </a:solidFill>
              </a:rPr>
              <a:t> </a:t>
            </a:r>
            <a:r>
              <a:rPr lang="es-ES" sz="1800" dirty="0" err="1" smtClean="0">
                <a:solidFill>
                  <a:srgbClr val="C00000"/>
                </a:solidFill>
              </a:rPr>
              <a:t>subject</a:t>
            </a:r>
            <a:r>
              <a:rPr lang="es-ES" sz="1800" dirty="0" smtClean="0">
                <a:solidFill>
                  <a:srgbClr val="C00000"/>
                </a:solidFill>
              </a:rPr>
              <a:t>.</a:t>
            </a:r>
            <a:endParaRPr lang="es-ES" sz="1800" dirty="0">
              <a:solidFill>
                <a:srgbClr val="C00000"/>
              </a:solidFill>
            </a:endParaRPr>
          </a:p>
        </p:txBody>
      </p:sp>
      <p:sp>
        <p:nvSpPr>
          <p:cNvPr id="5" name="AutoShape 2" descr="Resultado de imagen para machu picch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" name="3 Elipse"/>
          <p:cNvSpPr/>
          <p:nvPr/>
        </p:nvSpPr>
        <p:spPr>
          <a:xfrm>
            <a:off x="2123728" y="4054248"/>
            <a:ext cx="3960440" cy="64807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need</a:t>
            </a:r>
            <a:r>
              <a:rPr lang="es-ES" dirty="0" smtClean="0"/>
              <a:t> </a:t>
            </a:r>
            <a:r>
              <a:rPr lang="es-ES" dirty="0" err="1" smtClean="0"/>
              <a:t>transitive</a:t>
            </a:r>
            <a:r>
              <a:rPr lang="es-ES" dirty="0" smtClean="0"/>
              <a:t> </a:t>
            </a:r>
            <a:r>
              <a:rPr lang="es-ES" dirty="0" err="1" smtClean="0"/>
              <a:t>verbs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use </a:t>
            </a:r>
            <a:r>
              <a:rPr lang="es-ES" dirty="0" err="1" smtClean="0"/>
              <a:t>passive</a:t>
            </a:r>
            <a:r>
              <a:rPr lang="es-ES" dirty="0" smtClean="0"/>
              <a:t> </a:t>
            </a:r>
            <a:r>
              <a:rPr lang="es-ES" dirty="0" err="1" smtClean="0"/>
              <a:t>voice</a:t>
            </a:r>
            <a:endParaRPr lang="es-E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828" y="160339"/>
            <a:ext cx="2611655" cy="1547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9563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411510"/>
            <a:ext cx="3432355" cy="576064"/>
          </a:xfrm>
        </p:spPr>
        <p:txBody>
          <a:bodyPr>
            <a:noAutofit/>
          </a:bodyPr>
          <a:lstStyle/>
          <a:p>
            <a:r>
              <a:rPr lang="es-ES" sz="2800" b="1" dirty="0" smtClean="0">
                <a:latin typeface="+mn-lt"/>
                <a:cs typeface="Times New Roman" pitchFamily="18" charset="0"/>
              </a:rPr>
              <a:t>Simple </a:t>
            </a:r>
            <a:r>
              <a:rPr lang="es-ES" sz="2800" b="1" dirty="0" err="1" smtClean="0">
                <a:latin typeface="+mn-lt"/>
                <a:cs typeface="Times New Roman" pitchFamily="18" charset="0"/>
              </a:rPr>
              <a:t>past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 </a:t>
            </a:r>
            <a:r>
              <a:rPr lang="es-ES" sz="2800" b="1" dirty="0" err="1" smtClean="0">
                <a:latin typeface="+mn-lt"/>
                <a:cs typeface="Times New Roman" pitchFamily="18" charset="0"/>
              </a:rPr>
              <a:t>passive</a:t>
            </a:r>
            <a:endParaRPr lang="es-ES" sz="2800" b="1" dirty="0">
              <a:latin typeface="+mn-lt"/>
              <a:cs typeface="Times New Roman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99592" y="1059582"/>
            <a:ext cx="5256584" cy="27363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sz="1800" dirty="0" smtClean="0"/>
              <a:t>A new </a:t>
            </a:r>
            <a:r>
              <a:rPr lang="es-ES" sz="1800" dirty="0" err="1" smtClean="0"/>
              <a:t>planet</a:t>
            </a:r>
            <a:r>
              <a:rPr lang="es-ES" sz="1800" dirty="0" smtClean="0"/>
              <a:t> </a:t>
            </a:r>
            <a:r>
              <a:rPr lang="es-ES" sz="1800" dirty="0" err="1" smtClean="0">
                <a:solidFill>
                  <a:srgbClr val="C00000"/>
                </a:solidFill>
              </a:rPr>
              <a:t>was</a:t>
            </a:r>
            <a:r>
              <a:rPr lang="es-ES" sz="1800" dirty="0" smtClean="0">
                <a:solidFill>
                  <a:srgbClr val="C00000"/>
                </a:solidFill>
              </a:rPr>
              <a:t> </a:t>
            </a:r>
            <a:r>
              <a:rPr lang="es-ES" sz="1800" dirty="0" err="1" smtClean="0">
                <a:solidFill>
                  <a:srgbClr val="C00000"/>
                </a:solidFill>
              </a:rPr>
              <a:t>discovered</a:t>
            </a:r>
            <a:r>
              <a:rPr lang="es-ES" sz="1800" dirty="0" smtClean="0">
                <a:solidFill>
                  <a:srgbClr val="C00000"/>
                </a:solidFill>
              </a:rPr>
              <a:t> </a:t>
            </a:r>
            <a:r>
              <a:rPr lang="es-ES" sz="1800" dirty="0" smtClean="0"/>
              <a:t>in </a:t>
            </a:r>
            <a:r>
              <a:rPr lang="es-ES" sz="1800" dirty="0" err="1" smtClean="0"/>
              <a:t>the</a:t>
            </a:r>
            <a:r>
              <a:rPr lang="es-ES" sz="1800" dirty="0" smtClean="0"/>
              <a:t> solar </a:t>
            </a:r>
            <a:r>
              <a:rPr lang="es-ES" sz="1800" dirty="0" err="1" smtClean="0"/>
              <a:t>system</a:t>
            </a:r>
            <a:r>
              <a:rPr lang="es-ES" sz="1800" dirty="0" smtClean="0"/>
              <a:t> </a:t>
            </a:r>
            <a:r>
              <a:rPr lang="es-ES" sz="1800" dirty="0" err="1" smtClean="0"/>
              <a:t>about</a:t>
            </a:r>
            <a:r>
              <a:rPr lang="es-ES" sz="1800" dirty="0"/>
              <a:t> </a:t>
            </a:r>
            <a:r>
              <a:rPr lang="es-ES" sz="1800" dirty="0" smtClean="0"/>
              <a:t>4 </a:t>
            </a:r>
            <a:r>
              <a:rPr lang="es-ES" sz="1800" dirty="0" err="1" smtClean="0"/>
              <a:t>years</a:t>
            </a:r>
            <a:r>
              <a:rPr lang="es-ES" sz="1800" dirty="0" smtClean="0"/>
              <a:t> ago.</a:t>
            </a:r>
          </a:p>
          <a:p>
            <a:pPr>
              <a:buFont typeface="Wingdings" panose="05000000000000000000" pitchFamily="2" charset="2"/>
              <a:buChar char="§"/>
            </a:pPr>
            <a:endParaRPr lang="es-ES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es-ES" sz="1800" dirty="0" smtClean="0"/>
              <a:t>Electric cars </a:t>
            </a:r>
            <a:r>
              <a:rPr lang="es-ES" sz="1800" dirty="0" err="1" smtClean="0">
                <a:solidFill>
                  <a:srgbClr val="C00000"/>
                </a:solidFill>
              </a:rPr>
              <a:t>were</a:t>
            </a:r>
            <a:r>
              <a:rPr lang="es-ES" sz="1800" dirty="0" smtClean="0">
                <a:solidFill>
                  <a:srgbClr val="C00000"/>
                </a:solidFill>
              </a:rPr>
              <a:t> </a:t>
            </a:r>
            <a:r>
              <a:rPr lang="es-ES" sz="1800" dirty="0" err="1" smtClean="0">
                <a:solidFill>
                  <a:srgbClr val="C00000"/>
                </a:solidFill>
              </a:rPr>
              <a:t>launched</a:t>
            </a:r>
            <a:r>
              <a:rPr lang="es-ES" sz="1800" dirty="0" smtClean="0">
                <a:solidFill>
                  <a:srgbClr val="C00000"/>
                </a:solidFill>
              </a:rPr>
              <a:t> </a:t>
            </a:r>
            <a:r>
              <a:rPr lang="es-ES" sz="1800" dirty="0" smtClean="0"/>
              <a:t>in </a:t>
            </a:r>
            <a:r>
              <a:rPr lang="es-ES" sz="1800" dirty="0" err="1" smtClean="0"/>
              <a:t>the</a:t>
            </a:r>
            <a:r>
              <a:rPr lang="es-ES" sz="1800" dirty="0" smtClean="0"/>
              <a:t> </a:t>
            </a:r>
            <a:r>
              <a:rPr lang="es-ES" sz="1800" dirty="0" err="1" smtClean="0"/>
              <a:t>commercial</a:t>
            </a:r>
            <a:r>
              <a:rPr lang="es-ES" sz="1800" dirty="0" smtClean="0"/>
              <a:t> </a:t>
            </a:r>
            <a:r>
              <a:rPr lang="es-ES" sz="1800" dirty="0" err="1" smtClean="0"/>
              <a:t>market</a:t>
            </a:r>
            <a:r>
              <a:rPr lang="es-ES" sz="1800" dirty="0" smtClean="0"/>
              <a:t> </a:t>
            </a:r>
            <a:r>
              <a:rPr lang="es-ES" sz="1800" dirty="0" err="1" smtClean="0"/>
              <a:t>last</a:t>
            </a:r>
            <a:r>
              <a:rPr lang="es-ES" sz="1800" dirty="0" smtClean="0"/>
              <a:t> </a:t>
            </a:r>
            <a:r>
              <a:rPr lang="es-ES" sz="1800" dirty="0" err="1" smtClean="0"/>
              <a:t>year</a:t>
            </a:r>
            <a:r>
              <a:rPr lang="es-ES" sz="18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es-ES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es-ES" sz="1800" dirty="0" err="1" smtClean="0"/>
              <a:t>My</a:t>
            </a:r>
            <a:r>
              <a:rPr lang="es-ES" sz="1800" dirty="0" smtClean="0"/>
              <a:t> </a:t>
            </a:r>
            <a:r>
              <a:rPr lang="es-ES" sz="1800" dirty="0" err="1" smtClean="0"/>
              <a:t>old</a:t>
            </a:r>
            <a:r>
              <a:rPr lang="es-ES" sz="1800" dirty="0" smtClean="0"/>
              <a:t> </a:t>
            </a:r>
            <a:r>
              <a:rPr lang="es-ES" sz="1800" dirty="0" err="1" smtClean="0"/>
              <a:t>house</a:t>
            </a:r>
            <a:r>
              <a:rPr lang="es-ES" sz="1800" dirty="0" smtClean="0"/>
              <a:t> </a:t>
            </a:r>
            <a:r>
              <a:rPr lang="es-ES" sz="1800" dirty="0" err="1" smtClean="0">
                <a:solidFill>
                  <a:srgbClr val="C00000"/>
                </a:solidFill>
              </a:rPr>
              <a:t>was</a:t>
            </a:r>
            <a:r>
              <a:rPr lang="es-ES" sz="1800" dirty="0" smtClean="0">
                <a:solidFill>
                  <a:srgbClr val="C00000"/>
                </a:solidFill>
              </a:rPr>
              <a:t> </a:t>
            </a:r>
            <a:r>
              <a:rPr lang="es-ES" sz="1800" dirty="0" err="1" smtClean="0">
                <a:solidFill>
                  <a:srgbClr val="C00000"/>
                </a:solidFill>
              </a:rPr>
              <a:t>sold</a:t>
            </a:r>
            <a:r>
              <a:rPr lang="es-ES" sz="1800" dirty="0" smtClean="0">
                <a:solidFill>
                  <a:srgbClr val="C00000"/>
                </a:solidFill>
              </a:rPr>
              <a:t> </a:t>
            </a:r>
            <a:r>
              <a:rPr lang="es-ES" sz="1800" dirty="0" err="1" smtClean="0"/>
              <a:t>last</a:t>
            </a:r>
            <a:r>
              <a:rPr lang="es-ES" sz="1800" dirty="0" smtClean="0"/>
              <a:t> </a:t>
            </a:r>
            <a:r>
              <a:rPr lang="es-ES" sz="1800" dirty="0" err="1" smtClean="0"/>
              <a:t>month</a:t>
            </a:r>
            <a:r>
              <a:rPr lang="es-ES" sz="1800" dirty="0"/>
              <a:t> </a:t>
            </a:r>
            <a:r>
              <a:rPr lang="es-ES" sz="1800" dirty="0" err="1" smtClean="0"/>
              <a:t>for</a:t>
            </a:r>
            <a:r>
              <a:rPr lang="es-ES" sz="1800" dirty="0" smtClean="0"/>
              <a:t> $ 45000.</a:t>
            </a:r>
          </a:p>
          <a:p>
            <a:pPr marL="0" indent="0">
              <a:buNone/>
            </a:pPr>
            <a:endParaRPr lang="es-ES" sz="1800" dirty="0"/>
          </a:p>
        </p:txBody>
      </p:sp>
      <p:sp>
        <p:nvSpPr>
          <p:cNvPr id="5" name="AutoShape 2" descr="Resultado de imagen para machu picch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4" name="3 Elipse"/>
          <p:cNvSpPr/>
          <p:nvPr/>
        </p:nvSpPr>
        <p:spPr>
          <a:xfrm>
            <a:off x="1619672" y="3795886"/>
            <a:ext cx="4104456" cy="862804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prstClr val="white"/>
                </a:solidFill>
              </a:rPr>
              <a:t>Was</a:t>
            </a:r>
            <a:r>
              <a:rPr lang="es-ES" dirty="0" smtClean="0">
                <a:solidFill>
                  <a:prstClr val="white"/>
                </a:solidFill>
              </a:rPr>
              <a:t> / </a:t>
            </a:r>
            <a:r>
              <a:rPr lang="es-ES" dirty="0" err="1" smtClean="0">
                <a:solidFill>
                  <a:prstClr val="white"/>
                </a:solidFill>
              </a:rPr>
              <a:t>were</a:t>
            </a:r>
            <a:r>
              <a:rPr lang="es-ES" dirty="0" smtClean="0">
                <a:solidFill>
                  <a:prstClr val="white"/>
                </a:solidFill>
              </a:rPr>
              <a:t> + </a:t>
            </a:r>
            <a:r>
              <a:rPr lang="es-ES" dirty="0" err="1" smtClean="0">
                <a:solidFill>
                  <a:prstClr val="white"/>
                </a:solidFill>
              </a:rPr>
              <a:t>past</a:t>
            </a:r>
            <a:r>
              <a:rPr lang="es-ES" dirty="0" smtClean="0">
                <a:solidFill>
                  <a:prstClr val="white"/>
                </a:solidFill>
              </a:rPr>
              <a:t> </a:t>
            </a:r>
            <a:r>
              <a:rPr lang="es-ES" dirty="0" err="1" smtClean="0">
                <a:solidFill>
                  <a:prstClr val="white"/>
                </a:solidFill>
              </a:rPr>
              <a:t>participle</a:t>
            </a:r>
            <a:r>
              <a:rPr lang="es-ES" dirty="0" smtClean="0">
                <a:solidFill>
                  <a:prstClr val="white"/>
                </a:solidFill>
              </a:rPr>
              <a:t> </a:t>
            </a:r>
            <a:r>
              <a:rPr lang="es-ES" dirty="0" err="1" smtClean="0">
                <a:solidFill>
                  <a:prstClr val="white"/>
                </a:solidFill>
              </a:rPr>
              <a:t>is</a:t>
            </a:r>
            <a:r>
              <a:rPr lang="es-ES" dirty="0" smtClean="0">
                <a:solidFill>
                  <a:prstClr val="white"/>
                </a:solidFill>
              </a:rPr>
              <a:t> </a:t>
            </a:r>
            <a:r>
              <a:rPr lang="es-ES" dirty="0" err="1" smtClean="0">
                <a:solidFill>
                  <a:prstClr val="white"/>
                </a:solidFill>
              </a:rPr>
              <a:t>the</a:t>
            </a:r>
            <a:r>
              <a:rPr lang="es-ES" dirty="0" smtClean="0">
                <a:solidFill>
                  <a:prstClr val="white"/>
                </a:solidFill>
              </a:rPr>
              <a:t> </a:t>
            </a:r>
            <a:r>
              <a:rPr lang="es-ES" dirty="0" err="1" smtClean="0">
                <a:solidFill>
                  <a:prstClr val="white"/>
                </a:solidFill>
              </a:rPr>
              <a:t>key</a:t>
            </a:r>
            <a:endParaRPr lang="es-ES" dirty="0">
              <a:solidFill>
                <a:prstClr val="white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064" y="58145"/>
            <a:ext cx="3004763" cy="1577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3119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339501"/>
            <a:ext cx="3384376" cy="540062"/>
          </a:xfrm>
        </p:spPr>
        <p:txBody>
          <a:bodyPr>
            <a:normAutofit/>
          </a:bodyPr>
          <a:lstStyle/>
          <a:p>
            <a:r>
              <a:rPr lang="es-ES" sz="2800" b="1" dirty="0" err="1" smtClean="0">
                <a:latin typeface="+mn-lt"/>
              </a:rPr>
              <a:t>Remember</a:t>
            </a:r>
            <a:endParaRPr lang="es-ES" sz="1800" b="1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5576" y="926564"/>
            <a:ext cx="5688632" cy="3672408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§"/>
            </a:pPr>
            <a:r>
              <a:rPr lang="es-ES" sz="1800" dirty="0" err="1" smtClean="0"/>
              <a:t>My</a:t>
            </a:r>
            <a:r>
              <a:rPr lang="es-ES" sz="1800" dirty="0" smtClean="0"/>
              <a:t> </a:t>
            </a:r>
            <a:r>
              <a:rPr lang="es-ES" sz="1800" dirty="0" err="1" smtClean="0"/>
              <a:t>mother</a:t>
            </a:r>
            <a:r>
              <a:rPr lang="es-ES" sz="1800" dirty="0" smtClean="0"/>
              <a:t> </a:t>
            </a:r>
            <a:r>
              <a:rPr lang="es-ES" sz="1800" dirty="0" err="1" smtClean="0">
                <a:solidFill>
                  <a:schemeClr val="tx2"/>
                </a:solidFill>
              </a:rPr>
              <a:t>prepared</a:t>
            </a:r>
            <a:r>
              <a:rPr lang="es-ES" sz="1800" dirty="0" smtClean="0"/>
              <a:t> </a:t>
            </a:r>
            <a:r>
              <a:rPr lang="es-ES" sz="1800" dirty="0" err="1" smtClean="0"/>
              <a:t>breakfast</a:t>
            </a:r>
            <a:r>
              <a:rPr lang="es-ES" sz="1800" dirty="0" smtClean="0"/>
              <a:t> </a:t>
            </a:r>
            <a:r>
              <a:rPr lang="es-ES" sz="1800" dirty="0" err="1" smtClean="0"/>
              <a:t>very</a:t>
            </a:r>
            <a:r>
              <a:rPr lang="es-ES" sz="1800" dirty="0" smtClean="0"/>
              <a:t> </a:t>
            </a:r>
            <a:r>
              <a:rPr lang="es-ES" sz="1800" dirty="0" err="1" smtClean="0"/>
              <a:t>early</a:t>
            </a:r>
            <a:r>
              <a:rPr lang="es-ES" sz="1800" dirty="0" smtClean="0"/>
              <a:t> </a:t>
            </a:r>
            <a:r>
              <a:rPr lang="es-ES" sz="1800" dirty="0" err="1" smtClean="0"/>
              <a:t>today</a:t>
            </a:r>
            <a:r>
              <a:rPr lang="es-ES" sz="1800" dirty="0" smtClean="0"/>
              <a:t>. </a:t>
            </a:r>
            <a:r>
              <a:rPr lang="es-ES" sz="1800" dirty="0" smtClean="0">
                <a:solidFill>
                  <a:schemeClr val="tx2"/>
                </a:solidFill>
              </a:rPr>
              <a:t>(active)</a:t>
            </a:r>
            <a:endParaRPr lang="es-ES" sz="1800" dirty="0">
              <a:solidFill>
                <a:schemeClr val="tx2"/>
              </a:solidFill>
            </a:endParaRPr>
          </a:p>
          <a:p>
            <a:pPr lvl="0">
              <a:buFont typeface="Wingdings" pitchFamily="2" charset="2"/>
              <a:buChar char="§"/>
            </a:pPr>
            <a:r>
              <a:rPr lang="es-ES" sz="1800" dirty="0" err="1" smtClean="0"/>
              <a:t>Breakfast</a:t>
            </a:r>
            <a:r>
              <a:rPr lang="es-ES" sz="1800" dirty="0" smtClean="0"/>
              <a:t> </a:t>
            </a:r>
            <a:r>
              <a:rPr lang="es-ES" sz="1800" dirty="0" err="1" smtClean="0">
                <a:solidFill>
                  <a:srgbClr val="FF0000"/>
                </a:solidFill>
              </a:rPr>
              <a:t>was</a:t>
            </a:r>
            <a:r>
              <a:rPr lang="es-ES" sz="1800" dirty="0" smtClean="0">
                <a:solidFill>
                  <a:srgbClr val="FF0000"/>
                </a:solidFill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</a:rPr>
              <a:t>prepared</a:t>
            </a:r>
            <a:r>
              <a:rPr lang="es-ES" sz="1800" dirty="0" smtClean="0">
                <a:solidFill>
                  <a:srgbClr val="FF0000"/>
                </a:solidFill>
              </a:rPr>
              <a:t> </a:t>
            </a:r>
            <a:r>
              <a:rPr lang="es-ES" sz="1800" dirty="0" err="1" smtClean="0"/>
              <a:t>very</a:t>
            </a:r>
            <a:r>
              <a:rPr lang="es-ES" sz="1800" dirty="0" smtClean="0"/>
              <a:t> </a:t>
            </a:r>
            <a:r>
              <a:rPr lang="es-ES" sz="1800" dirty="0" err="1" smtClean="0"/>
              <a:t>early</a:t>
            </a:r>
            <a:r>
              <a:rPr lang="es-ES" sz="1800" dirty="0" smtClean="0"/>
              <a:t> </a:t>
            </a:r>
            <a:r>
              <a:rPr lang="es-ES" sz="1800" dirty="0" err="1" smtClean="0"/>
              <a:t>today</a:t>
            </a:r>
            <a:r>
              <a:rPr lang="es-ES" sz="1800" dirty="0" smtClean="0"/>
              <a:t>. </a:t>
            </a:r>
            <a:r>
              <a:rPr lang="es-ES" sz="1800" dirty="0" smtClean="0">
                <a:solidFill>
                  <a:srgbClr val="FF0000"/>
                </a:solidFill>
              </a:rPr>
              <a:t>(</a:t>
            </a:r>
            <a:r>
              <a:rPr lang="es-ES" sz="1800" dirty="0" err="1" smtClean="0">
                <a:solidFill>
                  <a:srgbClr val="FF0000"/>
                </a:solidFill>
              </a:rPr>
              <a:t>passive</a:t>
            </a:r>
            <a:r>
              <a:rPr lang="es-ES" sz="1800" dirty="0" smtClean="0">
                <a:solidFill>
                  <a:srgbClr val="FF0000"/>
                </a:solidFill>
              </a:rPr>
              <a:t>)</a:t>
            </a:r>
          </a:p>
          <a:p>
            <a:pPr marL="0" lvl="0" indent="0">
              <a:buNone/>
            </a:pPr>
            <a:endParaRPr lang="es-ES" sz="1800" dirty="0"/>
          </a:p>
          <a:p>
            <a:pPr lvl="0">
              <a:buFont typeface="Wingdings" pitchFamily="2" charset="2"/>
              <a:buChar char="§"/>
            </a:pPr>
            <a:r>
              <a:rPr lang="es-ES" sz="1800" dirty="0" err="1" smtClean="0"/>
              <a:t>Shigeru</a:t>
            </a:r>
            <a:r>
              <a:rPr lang="es-ES" sz="1800" dirty="0" smtClean="0"/>
              <a:t> </a:t>
            </a:r>
            <a:r>
              <a:rPr lang="es-ES" sz="1800" dirty="0" err="1" smtClean="0"/>
              <a:t>Miyamoto</a:t>
            </a:r>
            <a:r>
              <a:rPr lang="es-ES" sz="1800" dirty="0" smtClean="0"/>
              <a:t> </a:t>
            </a:r>
            <a:r>
              <a:rPr lang="es-ES" sz="1800" dirty="0" err="1" smtClean="0">
                <a:solidFill>
                  <a:schemeClr val="tx2"/>
                </a:solidFill>
              </a:rPr>
              <a:t>created</a:t>
            </a:r>
            <a:r>
              <a:rPr lang="es-ES" sz="1800" dirty="0" smtClean="0"/>
              <a:t> </a:t>
            </a:r>
            <a:r>
              <a:rPr lang="es-ES" sz="1800" dirty="0" err="1" smtClean="0"/>
              <a:t>the</a:t>
            </a:r>
            <a:r>
              <a:rPr lang="es-ES" sz="1800" dirty="0" smtClean="0"/>
              <a:t> «Mario </a:t>
            </a:r>
            <a:r>
              <a:rPr lang="es-ES" sz="1800" dirty="0" err="1" smtClean="0"/>
              <a:t>Bros</a:t>
            </a:r>
            <a:r>
              <a:rPr lang="es-ES" sz="1800" dirty="0" smtClean="0"/>
              <a:t>.» </a:t>
            </a:r>
            <a:r>
              <a:rPr lang="es-ES" sz="1800" dirty="0" err="1" smtClean="0"/>
              <a:t>game</a:t>
            </a:r>
            <a:r>
              <a:rPr lang="es-ES" sz="1800" dirty="0" smtClean="0"/>
              <a:t> in 1985. </a:t>
            </a:r>
            <a:r>
              <a:rPr lang="es-ES" sz="1800" dirty="0" smtClean="0">
                <a:solidFill>
                  <a:schemeClr val="tx2"/>
                </a:solidFill>
              </a:rPr>
              <a:t>(active)</a:t>
            </a:r>
          </a:p>
          <a:p>
            <a:pPr lvl="0">
              <a:buFont typeface="Wingdings" pitchFamily="2" charset="2"/>
              <a:buChar char="§"/>
            </a:pPr>
            <a:r>
              <a:rPr lang="es-ES" sz="1800" dirty="0" err="1" smtClean="0"/>
              <a:t>The</a:t>
            </a:r>
            <a:r>
              <a:rPr lang="es-ES" sz="1800" dirty="0" smtClean="0"/>
              <a:t> «Mario </a:t>
            </a:r>
            <a:r>
              <a:rPr lang="es-ES" sz="1800" dirty="0" err="1" smtClean="0"/>
              <a:t>Bros</a:t>
            </a:r>
            <a:r>
              <a:rPr lang="es-ES" sz="1800" dirty="0" smtClean="0"/>
              <a:t>.» </a:t>
            </a:r>
            <a:r>
              <a:rPr lang="es-ES" sz="1800" dirty="0" err="1" smtClean="0"/>
              <a:t>game</a:t>
            </a:r>
            <a:r>
              <a:rPr lang="es-ES" sz="1800" dirty="0" smtClean="0"/>
              <a:t> </a:t>
            </a:r>
            <a:r>
              <a:rPr lang="es-ES" sz="1800" dirty="0" err="1" smtClean="0">
                <a:solidFill>
                  <a:srgbClr val="FF0000"/>
                </a:solidFill>
              </a:rPr>
              <a:t>was</a:t>
            </a:r>
            <a:r>
              <a:rPr lang="es-ES" sz="1800" dirty="0" smtClean="0">
                <a:solidFill>
                  <a:srgbClr val="FF0000"/>
                </a:solidFill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</a:rPr>
              <a:t>created</a:t>
            </a:r>
            <a:r>
              <a:rPr lang="es-ES" sz="1800" dirty="0" smtClean="0">
                <a:solidFill>
                  <a:srgbClr val="FF0000"/>
                </a:solidFill>
              </a:rPr>
              <a:t> </a:t>
            </a:r>
            <a:r>
              <a:rPr lang="es-ES" sz="1800" dirty="0" smtClean="0"/>
              <a:t>in 1985. </a:t>
            </a:r>
            <a:r>
              <a:rPr lang="es-ES" sz="1800" dirty="0" smtClean="0">
                <a:solidFill>
                  <a:srgbClr val="FF0000"/>
                </a:solidFill>
              </a:rPr>
              <a:t>(</a:t>
            </a:r>
            <a:r>
              <a:rPr lang="es-ES" sz="1800" dirty="0" err="1" smtClean="0">
                <a:solidFill>
                  <a:srgbClr val="FF0000"/>
                </a:solidFill>
              </a:rPr>
              <a:t>passive</a:t>
            </a:r>
            <a:r>
              <a:rPr lang="es-ES" sz="1800" dirty="0" smtClean="0">
                <a:solidFill>
                  <a:srgbClr val="FF0000"/>
                </a:solidFill>
              </a:rPr>
              <a:t>) </a:t>
            </a:r>
          </a:p>
        </p:txBody>
      </p:sp>
      <p:sp>
        <p:nvSpPr>
          <p:cNvPr id="5" name="4 Elipse"/>
          <p:cNvSpPr/>
          <p:nvPr/>
        </p:nvSpPr>
        <p:spPr>
          <a:xfrm>
            <a:off x="1331640" y="3507854"/>
            <a:ext cx="4536504" cy="108012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err="1" smtClean="0"/>
              <a:t>The</a:t>
            </a:r>
            <a:r>
              <a:rPr lang="es-ES" sz="1400" dirty="0" smtClean="0"/>
              <a:t> </a:t>
            </a:r>
            <a:r>
              <a:rPr lang="es-ES" sz="1400" dirty="0" err="1" smtClean="0"/>
              <a:t>focus</a:t>
            </a:r>
            <a:r>
              <a:rPr lang="es-ES" sz="1400" dirty="0" smtClean="0"/>
              <a:t> of </a:t>
            </a:r>
            <a:r>
              <a:rPr lang="es-ES" sz="1400" dirty="0" err="1" smtClean="0"/>
              <a:t>the</a:t>
            </a:r>
            <a:r>
              <a:rPr lang="es-ES" sz="1400" dirty="0" smtClean="0"/>
              <a:t> </a:t>
            </a:r>
            <a:r>
              <a:rPr lang="es-ES" sz="1400" dirty="0" err="1" smtClean="0"/>
              <a:t>sentences</a:t>
            </a:r>
            <a:r>
              <a:rPr lang="es-ES" sz="1400" dirty="0" smtClean="0"/>
              <a:t> </a:t>
            </a:r>
            <a:r>
              <a:rPr lang="es-ES" sz="1400" dirty="0" err="1" smtClean="0"/>
              <a:t>lays</a:t>
            </a:r>
            <a:r>
              <a:rPr lang="es-ES" sz="1400" dirty="0" smtClean="0"/>
              <a:t> </a:t>
            </a:r>
            <a:r>
              <a:rPr lang="es-ES" sz="1400" dirty="0" err="1" smtClean="0"/>
              <a:t>on</a:t>
            </a:r>
            <a:r>
              <a:rPr lang="es-ES" sz="1400" dirty="0" smtClean="0"/>
              <a:t> </a:t>
            </a:r>
            <a:r>
              <a:rPr lang="es-ES" sz="1400" dirty="0" err="1" smtClean="0"/>
              <a:t>the</a:t>
            </a:r>
            <a:r>
              <a:rPr lang="es-ES" sz="1400" dirty="0" smtClean="0"/>
              <a:t> receiver (</a:t>
            </a:r>
            <a:r>
              <a:rPr lang="es-ES" sz="1400" dirty="0" err="1" smtClean="0"/>
              <a:t>object</a:t>
            </a:r>
            <a:r>
              <a:rPr lang="es-ES" sz="1400" dirty="0" smtClean="0"/>
              <a:t>) of </a:t>
            </a:r>
            <a:r>
              <a:rPr lang="es-ES" sz="1400" dirty="0" err="1" smtClean="0"/>
              <a:t>the</a:t>
            </a:r>
            <a:r>
              <a:rPr lang="es-ES" sz="1400" dirty="0" smtClean="0"/>
              <a:t> </a:t>
            </a:r>
            <a:r>
              <a:rPr lang="es-ES" sz="1400" dirty="0" err="1" smtClean="0"/>
              <a:t>sentence</a:t>
            </a:r>
            <a:endParaRPr lang="es-ES" sz="1400" dirty="0" smtClean="0"/>
          </a:p>
          <a:p>
            <a:pPr algn="ctr"/>
            <a:r>
              <a:rPr lang="es-ES" sz="1400" dirty="0" err="1" smtClean="0">
                <a:solidFill>
                  <a:srgbClr val="FFC000"/>
                </a:solidFill>
              </a:rPr>
              <a:t>The</a:t>
            </a:r>
            <a:r>
              <a:rPr lang="es-ES" sz="1400" dirty="0" smtClean="0">
                <a:solidFill>
                  <a:srgbClr val="FFC000"/>
                </a:solidFill>
              </a:rPr>
              <a:t> </a:t>
            </a:r>
            <a:r>
              <a:rPr lang="es-ES" sz="1400" dirty="0" err="1" smtClean="0">
                <a:solidFill>
                  <a:srgbClr val="FFC000"/>
                </a:solidFill>
              </a:rPr>
              <a:t>object</a:t>
            </a:r>
            <a:r>
              <a:rPr lang="es-ES" sz="1400" dirty="0" smtClean="0">
                <a:solidFill>
                  <a:srgbClr val="FFC000"/>
                </a:solidFill>
              </a:rPr>
              <a:t> </a:t>
            </a:r>
            <a:r>
              <a:rPr lang="es-ES" sz="1400" dirty="0" err="1" smtClean="0">
                <a:solidFill>
                  <a:srgbClr val="FFC000"/>
                </a:solidFill>
              </a:rPr>
              <a:t>is</a:t>
            </a:r>
            <a:r>
              <a:rPr lang="es-ES" sz="1400" dirty="0" smtClean="0">
                <a:solidFill>
                  <a:srgbClr val="FFC000"/>
                </a:solidFill>
              </a:rPr>
              <a:t> STILL </a:t>
            </a:r>
            <a:r>
              <a:rPr lang="es-ES" sz="1400" dirty="0" err="1" smtClean="0">
                <a:solidFill>
                  <a:srgbClr val="FFC000"/>
                </a:solidFill>
              </a:rPr>
              <a:t>the</a:t>
            </a:r>
            <a:r>
              <a:rPr lang="es-ES" sz="1400" dirty="0" smtClean="0">
                <a:solidFill>
                  <a:srgbClr val="FFC000"/>
                </a:solidFill>
              </a:rPr>
              <a:t> </a:t>
            </a:r>
            <a:r>
              <a:rPr lang="es-ES" sz="1400" dirty="0" err="1" smtClean="0">
                <a:solidFill>
                  <a:srgbClr val="FFC000"/>
                </a:solidFill>
              </a:rPr>
              <a:t>object</a:t>
            </a:r>
            <a:endParaRPr lang="es-ES" sz="1400" dirty="0">
              <a:solidFill>
                <a:srgbClr val="FFC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23478"/>
            <a:ext cx="1392932" cy="1921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813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411510"/>
            <a:ext cx="4104456" cy="576064"/>
          </a:xfrm>
        </p:spPr>
        <p:txBody>
          <a:bodyPr>
            <a:noAutofit/>
          </a:bodyPr>
          <a:lstStyle/>
          <a:p>
            <a:r>
              <a:rPr lang="es-ES" sz="2800" b="1" dirty="0" err="1" smtClean="0">
                <a:latin typeface="+mn-lt"/>
                <a:cs typeface="Times New Roman" pitchFamily="18" charset="0"/>
              </a:rPr>
              <a:t>Passive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 in </a:t>
            </a:r>
            <a:r>
              <a:rPr lang="es-ES" sz="2800" b="1" dirty="0" err="1" smtClean="0">
                <a:latin typeface="+mn-lt"/>
                <a:cs typeface="Times New Roman" pitchFamily="18" charset="0"/>
              </a:rPr>
              <a:t>written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 English</a:t>
            </a:r>
            <a:endParaRPr lang="es-ES" sz="2800" b="1" dirty="0">
              <a:latin typeface="+mn-lt"/>
              <a:cs typeface="Times New Roman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99592" y="1059582"/>
            <a:ext cx="5062472" cy="25202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sz="1800" dirty="0" smtClean="0">
                <a:solidFill>
                  <a:srgbClr val="C00000"/>
                </a:solidFill>
              </a:rPr>
              <a:t>«</a:t>
            </a:r>
            <a:r>
              <a:rPr lang="es-ES" sz="1800" dirty="0" err="1" smtClean="0">
                <a:solidFill>
                  <a:srgbClr val="C00000"/>
                </a:solidFill>
              </a:rPr>
              <a:t>Two</a:t>
            </a:r>
            <a:r>
              <a:rPr lang="es-ES" sz="1800" dirty="0" smtClean="0">
                <a:solidFill>
                  <a:srgbClr val="C00000"/>
                </a:solidFill>
              </a:rPr>
              <a:t> </a:t>
            </a:r>
            <a:r>
              <a:rPr lang="es-ES" sz="1800" dirty="0" err="1" smtClean="0">
                <a:solidFill>
                  <a:srgbClr val="C00000"/>
                </a:solidFill>
              </a:rPr>
              <a:t>thieves</a:t>
            </a:r>
            <a:r>
              <a:rPr lang="es-ES" sz="1800" dirty="0" smtClean="0">
                <a:solidFill>
                  <a:srgbClr val="C00000"/>
                </a:solidFill>
              </a:rPr>
              <a:t> </a:t>
            </a:r>
            <a:r>
              <a:rPr lang="es-ES" sz="1800" dirty="0" err="1" smtClean="0">
                <a:solidFill>
                  <a:srgbClr val="C00000"/>
                </a:solidFill>
              </a:rPr>
              <a:t>were</a:t>
            </a:r>
            <a:r>
              <a:rPr lang="es-ES" sz="1800" dirty="0" smtClean="0">
                <a:solidFill>
                  <a:srgbClr val="C00000"/>
                </a:solidFill>
              </a:rPr>
              <a:t> </a:t>
            </a:r>
            <a:r>
              <a:rPr lang="es-ES" sz="1800" dirty="0" err="1" smtClean="0">
                <a:solidFill>
                  <a:srgbClr val="C00000"/>
                </a:solidFill>
              </a:rPr>
              <a:t>arrested</a:t>
            </a:r>
            <a:r>
              <a:rPr lang="es-ES" sz="1800" dirty="0" smtClean="0">
                <a:solidFill>
                  <a:srgbClr val="C00000"/>
                </a:solidFill>
              </a:rPr>
              <a:t> </a:t>
            </a:r>
            <a:r>
              <a:rPr lang="es-ES" sz="1800" dirty="0" err="1" smtClean="0">
                <a:solidFill>
                  <a:srgbClr val="C00000"/>
                </a:solidFill>
              </a:rPr>
              <a:t>yesteday</a:t>
            </a:r>
            <a:r>
              <a:rPr lang="es-ES" sz="1800" dirty="0" smtClean="0">
                <a:solidFill>
                  <a:srgbClr val="C00000"/>
                </a:solidFill>
              </a:rPr>
              <a:t>» </a:t>
            </a:r>
          </a:p>
          <a:p>
            <a:pPr marL="0" indent="0">
              <a:buNone/>
            </a:pPr>
            <a:r>
              <a:rPr lang="es-ES" sz="1800" dirty="0" err="1" smtClean="0"/>
              <a:t>It</a:t>
            </a:r>
            <a:r>
              <a:rPr lang="es-ES" sz="1800" dirty="0" smtClean="0"/>
              <a:t> </a:t>
            </a:r>
            <a:r>
              <a:rPr lang="es-ES" sz="1800" dirty="0" err="1" smtClean="0"/>
              <a:t>happened</a:t>
            </a:r>
            <a:r>
              <a:rPr lang="es-ES" sz="1800" dirty="0" smtClean="0"/>
              <a:t> </a:t>
            </a:r>
            <a:r>
              <a:rPr lang="es-ES" sz="1800" dirty="0" err="1" smtClean="0"/>
              <a:t>when</a:t>
            </a:r>
            <a:r>
              <a:rPr lang="es-ES" sz="1800" dirty="0" smtClean="0"/>
              <a:t> </a:t>
            </a:r>
            <a:r>
              <a:rPr lang="es-ES" sz="1800" dirty="0" err="1" smtClean="0"/>
              <a:t>they</a:t>
            </a:r>
            <a:r>
              <a:rPr lang="es-ES" sz="1800" dirty="0" smtClean="0"/>
              <a:t> </a:t>
            </a:r>
            <a:r>
              <a:rPr lang="es-ES" sz="1800" dirty="0" err="1" smtClean="0"/>
              <a:t>were</a:t>
            </a:r>
            <a:r>
              <a:rPr lang="es-ES" sz="1800" dirty="0" smtClean="0"/>
              <a:t> </a:t>
            </a:r>
            <a:r>
              <a:rPr lang="es-ES" sz="1800" dirty="0" err="1" smtClean="0"/>
              <a:t>trying</a:t>
            </a:r>
            <a:r>
              <a:rPr lang="es-ES" sz="1800" dirty="0" smtClean="0"/>
              <a:t> </a:t>
            </a:r>
            <a:r>
              <a:rPr lang="es-ES" sz="1800" dirty="0" err="1" smtClean="0"/>
              <a:t>to</a:t>
            </a:r>
            <a:r>
              <a:rPr lang="es-ES" sz="1800" dirty="0" smtClean="0"/>
              <a:t> </a:t>
            </a:r>
            <a:r>
              <a:rPr lang="es-ES" sz="1800" dirty="0" err="1" smtClean="0"/>
              <a:t>rob</a:t>
            </a:r>
            <a:r>
              <a:rPr lang="es-ES" sz="1800" dirty="0" smtClean="0"/>
              <a:t> a </a:t>
            </a:r>
            <a:r>
              <a:rPr lang="es-ES" sz="1800" dirty="0" err="1" smtClean="0"/>
              <a:t>bank</a:t>
            </a:r>
            <a:r>
              <a:rPr lang="es-ES" sz="18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es-ES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es-ES" sz="1800" dirty="0" smtClean="0">
                <a:solidFill>
                  <a:srgbClr val="C00000"/>
                </a:solidFill>
              </a:rPr>
              <a:t>«A new </a:t>
            </a:r>
            <a:r>
              <a:rPr lang="es-ES" sz="1800" dirty="0" err="1" smtClean="0">
                <a:solidFill>
                  <a:srgbClr val="C00000"/>
                </a:solidFill>
              </a:rPr>
              <a:t>electronic</a:t>
            </a:r>
            <a:r>
              <a:rPr lang="es-ES" sz="1800" dirty="0" smtClean="0">
                <a:solidFill>
                  <a:srgbClr val="C00000"/>
                </a:solidFill>
              </a:rPr>
              <a:t> </a:t>
            </a:r>
            <a:r>
              <a:rPr lang="es-ES" sz="1800" dirty="0" err="1" smtClean="0">
                <a:solidFill>
                  <a:srgbClr val="C00000"/>
                </a:solidFill>
              </a:rPr>
              <a:t>invention</a:t>
            </a:r>
            <a:r>
              <a:rPr lang="es-ES" sz="1800" dirty="0" smtClean="0">
                <a:solidFill>
                  <a:srgbClr val="C00000"/>
                </a:solidFill>
              </a:rPr>
              <a:t> </a:t>
            </a:r>
            <a:r>
              <a:rPr lang="es-ES" sz="1800" dirty="0" err="1" smtClean="0">
                <a:solidFill>
                  <a:srgbClr val="C00000"/>
                </a:solidFill>
              </a:rPr>
              <a:t>was</a:t>
            </a:r>
            <a:r>
              <a:rPr lang="es-ES" sz="1800" dirty="0" smtClean="0">
                <a:solidFill>
                  <a:srgbClr val="C00000"/>
                </a:solidFill>
              </a:rPr>
              <a:t> </a:t>
            </a:r>
            <a:r>
              <a:rPr lang="es-ES" sz="1800" dirty="0" err="1" smtClean="0">
                <a:solidFill>
                  <a:srgbClr val="C00000"/>
                </a:solidFill>
              </a:rPr>
              <a:t>presented</a:t>
            </a:r>
            <a:r>
              <a:rPr lang="es-ES" sz="1800" dirty="0" smtClean="0">
                <a:solidFill>
                  <a:srgbClr val="C00000"/>
                </a:solidFill>
              </a:rPr>
              <a:t> in </a:t>
            </a:r>
            <a:r>
              <a:rPr lang="es-ES" sz="1800" dirty="0" err="1" smtClean="0">
                <a:solidFill>
                  <a:srgbClr val="C00000"/>
                </a:solidFill>
              </a:rPr>
              <a:t>the</a:t>
            </a:r>
            <a:r>
              <a:rPr lang="es-ES" sz="1800" dirty="0" smtClean="0">
                <a:solidFill>
                  <a:srgbClr val="C00000"/>
                </a:solidFill>
              </a:rPr>
              <a:t> </a:t>
            </a:r>
            <a:r>
              <a:rPr lang="es-ES" sz="1800" dirty="0" err="1" smtClean="0">
                <a:solidFill>
                  <a:srgbClr val="C00000"/>
                </a:solidFill>
              </a:rPr>
              <a:t>university</a:t>
            </a:r>
            <a:r>
              <a:rPr lang="es-ES" sz="1800" dirty="0" smtClean="0">
                <a:solidFill>
                  <a:srgbClr val="C00000"/>
                </a:solidFill>
              </a:rPr>
              <a:t> </a:t>
            </a:r>
            <a:r>
              <a:rPr lang="es-ES" sz="1800" dirty="0" err="1" smtClean="0">
                <a:solidFill>
                  <a:srgbClr val="C00000"/>
                </a:solidFill>
              </a:rPr>
              <a:t>last</a:t>
            </a:r>
            <a:r>
              <a:rPr lang="es-ES" sz="1800" dirty="0" smtClean="0">
                <a:solidFill>
                  <a:srgbClr val="C00000"/>
                </a:solidFill>
              </a:rPr>
              <a:t> </a:t>
            </a:r>
            <a:r>
              <a:rPr lang="es-ES" sz="1800" dirty="0" err="1" smtClean="0">
                <a:solidFill>
                  <a:srgbClr val="C00000"/>
                </a:solidFill>
              </a:rPr>
              <a:t>month</a:t>
            </a:r>
            <a:r>
              <a:rPr lang="es-ES" sz="1800" dirty="0" smtClean="0">
                <a:solidFill>
                  <a:srgbClr val="C00000"/>
                </a:solidFill>
              </a:rPr>
              <a:t>»</a:t>
            </a:r>
          </a:p>
          <a:p>
            <a:pPr marL="0" indent="0">
              <a:buNone/>
            </a:pPr>
            <a:r>
              <a:rPr lang="es-ES" sz="1800" dirty="0" err="1" smtClean="0"/>
              <a:t>The</a:t>
            </a:r>
            <a:r>
              <a:rPr lang="es-ES" sz="1800" dirty="0" smtClean="0"/>
              <a:t> </a:t>
            </a:r>
            <a:r>
              <a:rPr lang="es-ES" sz="1800" dirty="0" err="1" smtClean="0"/>
              <a:t>students</a:t>
            </a:r>
            <a:r>
              <a:rPr lang="es-ES" sz="1800" dirty="0" smtClean="0"/>
              <a:t> </a:t>
            </a:r>
            <a:r>
              <a:rPr lang="es-ES" sz="1800" dirty="0" err="1" smtClean="0"/>
              <a:t>said</a:t>
            </a:r>
            <a:r>
              <a:rPr lang="es-ES" sz="1800" dirty="0" smtClean="0"/>
              <a:t> </a:t>
            </a:r>
            <a:r>
              <a:rPr lang="es-ES" sz="1800" dirty="0" err="1" smtClean="0"/>
              <a:t>that</a:t>
            </a:r>
            <a:r>
              <a:rPr lang="es-ES" sz="1800" dirty="0" smtClean="0"/>
              <a:t> </a:t>
            </a:r>
            <a:r>
              <a:rPr lang="es-ES" sz="1800" dirty="0" err="1" smtClean="0"/>
              <a:t>they</a:t>
            </a:r>
            <a:r>
              <a:rPr lang="es-ES" sz="1800" dirty="0" smtClean="0"/>
              <a:t> </a:t>
            </a:r>
            <a:r>
              <a:rPr lang="es-ES" sz="1800" dirty="0" err="1" smtClean="0"/>
              <a:t>worked</a:t>
            </a:r>
            <a:r>
              <a:rPr lang="es-ES" sz="1800" dirty="0" smtClean="0"/>
              <a:t> </a:t>
            </a:r>
            <a:r>
              <a:rPr lang="es-ES" sz="1800" dirty="0" err="1" smtClean="0"/>
              <a:t>on</a:t>
            </a:r>
            <a:r>
              <a:rPr lang="es-ES" sz="1800" dirty="0" smtClean="0"/>
              <a:t> </a:t>
            </a:r>
            <a:r>
              <a:rPr lang="es-ES" sz="1800" dirty="0" err="1" smtClean="0"/>
              <a:t>that</a:t>
            </a:r>
            <a:r>
              <a:rPr lang="es-ES" sz="1800" dirty="0" smtClean="0"/>
              <a:t> </a:t>
            </a:r>
            <a:r>
              <a:rPr lang="es-ES" sz="1800" dirty="0" err="1" smtClean="0"/>
              <a:t>project</a:t>
            </a:r>
            <a:r>
              <a:rPr lang="es-ES" sz="1800" dirty="0" smtClean="0"/>
              <a:t> </a:t>
            </a:r>
            <a:r>
              <a:rPr lang="es-ES" sz="1800" dirty="0" err="1" smtClean="0"/>
              <a:t>for</a:t>
            </a:r>
            <a:r>
              <a:rPr lang="es-ES" sz="1800" dirty="0" smtClean="0"/>
              <a:t> </a:t>
            </a:r>
            <a:r>
              <a:rPr lang="es-ES" sz="1800" dirty="0" err="1" smtClean="0"/>
              <a:t>over</a:t>
            </a:r>
            <a:r>
              <a:rPr lang="es-ES" sz="1800" dirty="0" smtClean="0"/>
              <a:t> 4 </a:t>
            </a:r>
            <a:r>
              <a:rPr lang="es-ES" sz="1800" dirty="0" err="1" smtClean="0"/>
              <a:t>years</a:t>
            </a:r>
            <a:r>
              <a:rPr lang="es-ES" sz="18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es-ES" sz="1800" dirty="0"/>
          </a:p>
          <a:p>
            <a:pPr marL="0" indent="0">
              <a:buNone/>
            </a:pPr>
            <a:endParaRPr lang="es-ES" sz="1800" dirty="0"/>
          </a:p>
        </p:txBody>
      </p:sp>
      <p:sp>
        <p:nvSpPr>
          <p:cNvPr id="5" name="AutoShape 2" descr="Resultado de imagen para machu picch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4" name="3 Elipse"/>
          <p:cNvSpPr/>
          <p:nvPr/>
        </p:nvSpPr>
        <p:spPr>
          <a:xfrm>
            <a:off x="1619672" y="3795886"/>
            <a:ext cx="4752528" cy="79208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prstClr val="white"/>
                </a:solidFill>
              </a:rPr>
              <a:t>It</a:t>
            </a:r>
            <a:r>
              <a:rPr lang="es-ES" dirty="0" smtClean="0">
                <a:solidFill>
                  <a:prstClr val="white"/>
                </a:solidFill>
              </a:rPr>
              <a:t> </a:t>
            </a:r>
            <a:r>
              <a:rPr lang="es-ES" dirty="0" err="1" smtClean="0">
                <a:solidFill>
                  <a:prstClr val="white"/>
                </a:solidFill>
              </a:rPr>
              <a:t>is</a:t>
            </a:r>
            <a:r>
              <a:rPr lang="es-ES" dirty="0" smtClean="0">
                <a:solidFill>
                  <a:prstClr val="white"/>
                </a:solidFill>
              </a:rPr>
              <a:t> 5 times more </a:t>
            </a:r>
            <a:r>
              <a:rPr lang="es-ES" dirty="0" err="1" smtClean="0">
                <a:solidFill>
                  <a:prstClr val="white"/>
                </a:solidFill>
              </a:rPr>
              <a:t>commonly</a:t>
            </a:r>
            <a:r>
              <a:rPr lang="es-ES" dirty="0" smtClean="0">
                <a:solidFill>
                  <a:prstClr val="white"/>
                </a:solidFill>
              </a:rPr>
              <a:t> </a:t>
            </a:r>
            <a:r>
              <a:rPr lang="es-ES" dirty="0" err="1" smtClean="0">
                <a:solidFill>
                  <a:prstClr val="white"/>
                </a:solidFill>
              </a:rPr>
              <a:t>used</a:t>
            </a:r>
            <a:r>
              <a:rPr lang="es-ES" dirty="0" smtClean="0">
                <a:solidFill>
                  <a:prstClr val="white"/>
                </a:solidFill>
              </a:rPr>
              <a:t> in </a:t>
            </a:r>
            <a:r>
              <a:rPr lang="es-ES" dirty="0" err="1" smtClean="0">
                <a:solidFill>
                  <a:prstClr val="white"/>
                </a:solidFill>
              </a:rPr>
              <a:t>written</a:t>
            </a:r>
            <a:r>
              <a:rPr lang="es-ES" dirty="0" smtClean="0">
                <a:solidFill>
                  <a:prstClr val="white"/>
                </a:solidFill>
              </a:rPr>
              <a:t> </a:t>
            </a:r>
            <a:r>
              <a:rPr lang="es-ES" dirty="0" err="1" smtClean="0">
                <a:solidFill>
                  <a:prstClr val="white"/>
                </a:solidFill>
              </a:rPr>
              <a:t>than</a:t>
            </a:r>
            <a:r>
              <a:rPr lang="es-ES" dirty="0" smtClean="0">
                <a:solidFill>
                  <a:prstClr val="white"/>
                </a:solidFill>
              </a:rPr>
              <a:t> in </a:t>
            </a:r>
            <a:r>
              <a:rPr lang="es-ES" dirty="0" err="1" smtClean="0">
                <a:solidFill>
                  <a:prstClr val="white"/>
                </a:solidFill>
              </a:rPr>
              <a:t>spoken</a:t>
            </a:r>
            <a:r>
              <a:rPr lang="es-ES" dirty="0" smtClean="0">
                <a:solidFill>
                  <a:prstClr val="white"/>
                </a:solidFill>
              </a:rPr>
              <a:t> English</a:t>
            </a:r>
            <a:endParaRPr lang="es-ES" dirty="0">
              <a:solidFill>
                <a:prstClr val="white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60338"/>
            <a:ext cx="2069976" cy="1811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069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424" y="1692402"/>
            <a:ext cx="3121152" cy="175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9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1725</TotalTime>
  <Words>218</Words>
  <Application>Microsoft Office PowerPoint</Application>
  <PresentationFormat>Presentación en pantalla (16:9)</PresentationFormat>
  <Paragraphs>61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Times New Roman</vt:lpstr>
      <vt:lpstr>Wingdings</vt:lpstr>
      <vt:lpstr>Tema de Office</vt:lpstr>
      <vt:lpstr>Unit 12 – A  Simple past passive</vt:lpstr>
      <vt:lpstr>Active voice vs. Passive voice </vt:lpstr>
      <vt:lpstr>Simple past passive</vt:lpstr>
      <vt:lpstr>Remember</vt:lpstr>
      <vt:lpstr>Passive in written English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Gonzales Espinoza, Brian O Neill</dc:creator>
  <cp:lastModifiedBy>Lizbeth Heidy Morales Acosta</cp:lastModifiedBy>
  <cp:revision>135</cp:revision>
  <dcterms:created xsi:type="dcterms:W3CDTF">2015-02-13T23:43:15Z</dcterms:created>
  <dcterms:modified xsi:type="dcterms:W3CDTF">2017-12-07T16:37:07Z</dcterms:modified>
</cp:coreProperties>
</file>