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7" r:id="rId2"/>
    <p:sldId id="263" r:id="rId3"/>
    <p:sldId id="264" r:id="rId4"/>
    <p:sldId id="278" r:id="rId5"/>
    <p:sldId id="281" r:id="rId6"/>
    <p:sldId id="285" r:id="rId7"/>
    <p:sldId id="286" r:id="rId8"/>
    <p:sldId id="279" r:id="rId9"/>
    <p:sldId id="287" r:id="rId10"/>
    <p:sldId id="288" r:id="rId11"/>
    <p:sldId id="289" r:id="rId12"/>
    <p:sldId id="258" r:id="rId13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8754" autoAdjust="0"/>
  </p:normalViewPr>
  <p:slideViewPr>
    <p:cSldViewPr>
      <p:cViewPr varScale="1">
        <p:scale>
          <a:sx n="97" d="100"/>
          <a:sy n="97" d="100"/>
        </p:scale>
        <p:origin x="-87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14/06/2017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14/06/2017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1131590"/>
            <a:ext cx="9144000" cy="1302448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Century Gothic" panose="020B0502020202020204" pitchFamily="34" charset="0"/>
              </a:rPr>
              <a:t>Unit</a:t>
            </a:r>
            <a:r>
              <a:rPr lang="es-ES" sz="2800" b="1" dirty="0" smtClean="0">
                <a:latin typeface="Century Gothic" panose="020B0502020202020204" pitchFamily="34" charset="0"/>
              </a:rPr>
              <a:t> </a:t>
            </a:r>
            <a:r>
              <a:rPr lang="es-ES" sz="2800" b="1" dirty="0" smtClean="0">
                <a:latin typeface="Century Gothic" panose="020B0502020202020204" pitchFamily="34" charset="0"/>
              </a:rPr>
              <a:t>5-B</a:t>
            </a:r>
            <a:r>
              <a:rPr lang="es-ES" sz="2800" b="1" dirty="0" smtClean="0">
                <a:latin typeface="Century Gothic" panose="020B0502020202020204" pitchFamily="34" charset="0"/>
              </a:rPr>
              <a:t/>
            </a:r>
            <a:br>
              <a:rPr lang="es-ES" sz="2800" b="1" dirty="0" smtClean="0">
                <a:latin typeface="Century Gothic" panose="020B0502020202020204" pitchFamily="34" charset="0"/>
              </a:rPr>
            </a:br>
            <a:r>
              <a:rPr lang="es-ES" sz="3600" b="1" dirty="0" err="1" smtClean="0">
                <a:latin typeface="Century Gothic" panose="020B0502020202020204" pitchFamily="34" charset="0"/>
              </a:rPr>
              <a:t>Too</a:t>
            </a:r>
            <a:r>
              <a:rPr lang="es-ES" sz="3600" b="1" dirty="0" smtClean="0">
                <a:latin typeface="Century Gothic" panose="020B0502020202020204" pitchFamily="34" charset="0"/>
              </a:rPr>
              <a:t> – </a:t>
            </a:r>
            <a:r>
              <a:rPr lang="es-ES" sz="3600" b="1" dirty="0" err="1" smtClean="0">
                <a:latin typeface="Century Gothic" panose="020B0502020202020204" pitchFamily="34" charset="0"/>
              </a:rPr>
              <a:t>Enough</a:t>
            </a:r>
            <a:r>
              <a:rPr lang="es-ES" sz="3600" b="1" smtClean="0">
                <a:latin typeface="Century Gothic" panose="020B0502020202020204" pitchFamily="34" charset="0"/>
              </a:rPr>
              <a:t> 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0" y="2355701"/>
            <a:ext cx="9144000" cy="3993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class by </a:t>
            </a:r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Mr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 Jean Paul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Quiñonez</a:t>
            </a:r>
            <a:endParaRPr lang="es-E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82" y="2859782"/>
            <a:ext cx="2571434" cy="180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91880" y="84355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Touchstone</a:t>
            </a:r>
            <a:r>
              <a:rPr lang="es-ES" sz="2400" b="1" dirty="0" smtClean="0"/>
              <a:t> 3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203598"/>
            <a:ext cx="5184576" cy="29825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You</a:t>
            </a:r>
            <a:r>
              <a:rPr lang="es-ES" sz="1800" dirty="0" smtClean="0">
                <a:cs typeface="Times New Roman" pitchFamily="18" charset="0"/>
              </a:rPr>
              <a:t> are </a:t>
            </a:r>
            <a:r>
              <a:rPr lang="es-ES" sz="1800" dirty="0" err="1" smtClean="0">
                <a:cs typeface="Times New Roman" pitchFamily="18" charset="0"/>
              </a:rPr>
              <a:t>not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running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fast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. </a:t>
            </a:r>
            <a:r>
              <a:rPr lang="es-ES" sz="1800" dirty="0" err="1" smtClean="0">
                <a:cs typeface="Times New Roman" pitchFamily="18" charset="0"/>
              </a:rPr>
              <a:t>We’ll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never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get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there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on</a:t>
            </a:r>
            <a:r>
              <a:rPr lang="es-ES" sz="1800" dirty="0" smtClean="0">
                <a:cs typeface="Times New Roman" pitchFamily="18" charset="0"/>
              </a:rPr>
              <a:t> time</a:t>
            </a:r>
            <a:r>
              <a:rPr lang="es-ES" sz="1800" dirty="0" smtClean="0">
                <a:cs typeface="Times New Roman" pitchFamily="18" charset="0"/>
              </a:rPr>
              <a:t>. </a:t>
            </a:r>
            <a:endParaRPr lang="es-ES" sz="1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My</a:t>
            </a:r>
            <a:r>
              <a:rPr lang="es-ES" sz="1800" dirty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mother</a:t>
            </a:r>
            <a:r>
              <a:rPr lang="es-ES" sz="1800" dirty="0" smtClean="0">
                <a:cs typeface="Times New Roman" pitchFamily="18" charset="0"/>
              </a:rPr>
              <a:t> drives </a:t>
            </a:r>
            <a:r>
              <a:rPr lang="es-ES" sz="1800" dirty="0" err="1" smtClean="0">
                <a:cs typeface="Times New Roman" pitchFamily="18" charset="0"/>
              </a:rPr>
              <a:t>carefully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so </a:t>
            </a:r>
            <a:r>
              <a:rPr lang="es-ES" sz="1800" dirty="0" err="1" smtClean="0">
                <a:cs typeface="Times New Roman" pitchFamily="18" charset="0"/>
              </a:rPr>
              <a:t>that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we</a:t>
            </a:r>
            <a:r>
              <a:rPr lang="es-ES" sz="1800" dirty="0" smtClean="0">
                <a:cs typeface="Times New Roman" pitchFamily="18" charset="0"/>
              </a:rPr>
              <a:t> can </a:t>
            </a:r>
            <a:r>
              <a:rPr lang="es-ES" sz="1800" dirty="0" err="1" smtClean="0">
                <a:cs typeface="Times New Roman" pitchFamily="18" charset="0"/>
              </a:rPr>
              <a:t>arrive</a:t>
            </a:r>
            <a:r>
              <a:rPr lang="es-ES" sz="1800" dirty="0" smtClean="0">
                <a:cs typeface="Times New Roman" pitchFamily="18" charset="0"/>
              </a:rPr>
              <a:t> home </a:t>
            </a:r>
            <a:r>
              <a:rPr lang="es-ES" sz="1800" dirty="0" err="1" smtClean="0">
                <a:cs typeface="Times New Roman" pitchFamily="18" charset="0"/>
              </a:rPr>
              <a:t>safely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That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man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spoke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honestly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believe</a:t>
            </a:r>
            <a:r>
              <a:rPr lang="es-ES" sz="1800" dirty="0">
                <a:cs typeface="Times New Roman" pitchFamily="18" charset="0"/>
              </a:rPr>
              <a:t> </a:t>
            </a:r>
            <a:r>
              <a:rPr lang="es-ES" sz="1800" dirty="0" smtClean="0">
                <a:cs typeface="Times New Roman" pitchFamily="18" charset="0"/>
              </a:rPr>
              <a:t>in </a:t>
            </a:r>
            <a:r>
              <a:rPr lang="es-ES" sz="1800" dirty="0" err="1" smtClean="0">
                <a:cs typeface="Times New Roman" pitchFamily="18" charset="0"/>
              </a:rPr>
              <a:t>what</a:t>
            </a:r>
            <a:r>
              <a:rPr lang="es-ES" sz="1800" dirty="0" smtClean="0">
                <a:cs typeface="Times New Roman" pitchFamily="18" charset="0"/>
              </a:rPr>
              <a:t> he </a:t>
            </a:r>
            <a:r>
              <a:rPr lang="es-ES" sz="1800" dirty="0" err="1" smtClean="0">
                <a:cs typeface="Times New Roman" pitchFamily="18" charset="0"/>
              </a:rPr>
              <a:t>said</a:t>
            </a:r>
            <a:r>
              <a:rPr lang="es-ES" sz="1800" dirty="0" smtClean="0">
                <a:cs typeface="Times New Roman" pitchFamily="18" charset="0"/>
              </a:rPr>
              <a:t>.</a:t>
            </a: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11510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Enough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with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adverbs</a:t>
            </a:r>
            <a:endParaRPr lang="es-ES" sz="28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843808" y="3795886"/>
            <a:ext cx="2751359" cy="8640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50" dirty="0" err="1" smtClean="0">
                <a:solidFill>
                  <a:prstClr val="white"/>
                </a:solidFill>
              </a:rPr>
              <a:t>Adverb</a:t>
            </a:r>
            <a:r>
              <a:rPr lang="es-ES" sz="1750" dirty="0" smtClean="0">
                <a:solidFill>
                  <a:prstClr val="white"/>
                </a:solidFill>
              </a:rPr>
              <a:t> + </a:t>
            </a:r>
            <a:r>
              <a:rPr lang="es-ES" sz="1750" dirty="0" err="1" smtClean="0">
                <a:solidFill>
                  <a:prstClr val="white"/>
                </a:solidFill>
              </a:rPr>
              <a:t>enough</a:t>
            </a:r>
            <a:endParaRPr lang="es-ES" sz="1750" dirty="0">
              <a:solidFill>
                <a:prstClr val="white"/>
              </a:solidFill>
            </a:endParaRPr>
          </a:p>
        </p:txBody>
      </p:sp>
      <p:pic>
        <p:nvPicPr>
          <p:cNvPr id="9218" name="Picture 2" descr="Resultado de imagen para running fast en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347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059582"/>
            <a:ext cx="5184576" cy="29825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I </a:t>
            </a:r>
            <a:r>
              <a:rPr lang="es-ES" sz="1800" dirty="0" err="1" smtClean="0">
                <a:cs typeface="Times New Roman" pitchFamily="18" charset="0"/>
              </a:rPr>
              <a:t>think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mom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cried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enough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for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her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little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cats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that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dissapeared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last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night</a:t>
            </a:r>
            <a:r>
              <a:rPr lang="es-ES" sz="1800" dirty="0" smtClean="0">
                <a:cs typeface="Times New Roman" pitchFamily="18" charset="0"/>
              </a:rPr>
              <a:t>. </a:t>
            </a:r>
            <a:endParaRPr lang="es-ES" sz="1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Lucia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eats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enough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keep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fit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Martin Luther King Jr.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poke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enough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get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people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work</a:t>
            </a:r>
            <a:r>
              <a:rPr lang="es-ES" sz="1800" dirty="0" smtClean="0">
                <a:cs typeface="Times New Roman" pitchFamily="18" charset="0"/>
              </a:rPr>
              <a:t>, he </a:t>
            </a:r>
            <a:r>
              <a:rPr lang="es-ES" sz="1800" dirty="0" err="1" smtClean="0">
                <a:cs typeface="Times New Roman" pitchFamily="18" charset="0"/>
              </a:rPr>
              <a:t>influenced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with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his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actions</a:t>
            </a:r>
            <a:r>
              <a:rPr lang="es-ES" sz="1800" dirty="0" smtClean="0">
                <a:cs typeface="Times New Roman" pitchFamily="18" charset="0"/>
              </a:rPr>
              <a:t> more.</a:t>
            </a:r>
          </a:p>
          <a:p>
            <a:pPr>
              <a:buFont typeface="Wingdings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I </a:t>
            </a:r>
            <a:r>
              <a:rPr lang="es-ES" sz="1800" dirty="0" err="1" smtClean="0">
                <a:cs typeface="Times New Roman" pitchFamily="18" charset="0"/>
              </a:rPr>
              <a:t>had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.</a:t>
            </a: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11510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Enough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with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verbs</a:t>
            </a:r>
            <a:endParaRPr lang="es-ES" sz="28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548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 rot="20345478">
            <a:off x="315971" y="3992778"/>
            <a:ext cx="1531468" cy="1047313"/>
          </a:xfrm>
          <a:prstGeom prst="rightArrow">
            <a:avLst>
              <a:gd name="adj1" fmla="val 85758"/>
              <a:gd name="adj2" fmla="val 4089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At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end</a:t>
            </a:r>
            <a:r>
              <a:rPr lang="es-ES" sz="1400" dirty="0" smtClean="0"/>
              <a:t> of a </a:t>
            </a:r>
            <a:r>
              <a:rPr lang="es-ES" sz="1400" dirty="0" err="1" smtClean="0"/>
              <a:t>sentence</a:t>
            </a:r>
            <a:r>
              <a:rPr lang="es-ES" sz="1400" dirty="0" smtClean="0"/>
              <a:t> as a </a:t>
            </a:r>
            <a:r>
              <a:rPr lang="es-ES" sz="1400" dirty="0" err="1" smtClean="0"/>
              <a:t>pronoun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710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1692402"/>
            <a:ext cx="3121152" cy="17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2664296" cy="576064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+mn-lt"/>
                <a:cs typeface="Times New Roman" pitchFamily="18" charset="0"/>
              </a:rPr>
              <a:t>An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adverb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536" y="960437"/>
            <a:ext cx="6271728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don’t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/>
              <a:t>any</a:t>
            </a:r>
            <a:r>
              <a:rPr lang="es-ES" sz="1800" dirty="0" smtClean="0"/>
              <a:t> </a:t>
            </a:r>
            <a:r>
              <a:rPr lang="es-ES" sz="1800" dirty="0" err="1" smtClean="0"/>
              <a:t>apples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table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dessert</a:t>
            </a:r>
            <a:r>
              <a:rPr lang="es-E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There</a:t>
            </a:r>
            <a:r>
              <a:rPr lang="es-ES" sz="1800" dirty="0" smtClean="0"/>
              <a:t> are </a:t>
            </a:r>
            <a:r>
              <a:rPr lang="es-ES" sz="1800" dirty="0" err="1" smtClean="0"/>
              <a:t>many</a:t>
            </a:r>
            <a:r>
              <a:rPr lang="es-ES" sz="1800" dirty="0" smtClean="0"/>
              <a:t> captive </a:t>
            </a:r>
            <a:r>
              <a:rPr lang="es-ES" sz="1800" dirty="0" err="1" smtClean="0"/>
              <a:t>animals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zoo.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Would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like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drink</a:t>
            </a:r>
            <a:r>
              <a:rPr lang="es-ES" sz="1800" dirty="0" smtClean="0"/>
              <a:t> </a:t>
            </a:r>
            <a:r>
              <a:rPr lang="es-ES" sz="1800" dirty="0" err="1" smtClean="0"/>
              <a:t>some</a:t>
            </a:r>
            <a:r>
              <a:rPr lang="es-ES" sz="1800" dirty="0" smtClean="0"/>
              <a:t> soda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your</a:t>
            </a:r>
            <a:r>
              <a:rPr lang="es-ES" sz="1800" dirty="0" smtClean="0"/>
              <a:t> pizza?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 smtClean="0"/>
              <a:t>Sure</a:t>
            </a:r>
            <a:r>
              <a:rPr lang="es-ES" sz="1800" dirty="0" smtClean="0"/>
              <a:t>, </a:t>
            </a:r>
            <a:r>
              <a:rPr lang="es-ES" sz="1800" dirty="0" err="1" smtClean="0"/>
              <a:t>I’d</a:t>
            </a:r>
            <a:r>
              <a:rPr lang="es-ES" sz="1800" dirty="0" smtClean="0"/>
              <a:t> </a:t>
            </a:r>
            <a:r>
              <a:rPr lang="es-ES" sz="1800" dirty="0" err="1" smtClean="0"/>
              <a:t>love</a:t>
            </a:r>
            <a:r>
              <a:rPr lang="es-ES" sz="1800" dirty="0" smtClean="0"/>
              <a:t> </a:t>
            </a:r>
            <a:r>
              <a:rPr lang="es-ES" sz="1800" dirty="0" err="1" smtClean="0"/>
              <a:t>some</a:t>
            </a:r>
            <a:r>
              <a:rPr lang="es-ES" sz="1800" dirty="0" smtClean="0"/>
              <a:t> </a:t>
            </a:r>
            <a:r>
              <a:rPr lang="es-ES" sz="1800" dirty="0" err="1" smtClean="0"/>
              <a:t>coke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itchFamily="2" charset="2"/>
              <a:buChar char="§"/>
            </a:pPr>
            <a:r>
              <a:rPr lang="es-ES" sz="1800" dirty="0" smtClean="0"/>
              <a:t>I </a:t>
            </a:r>
            <a:r>
              <a:rPr lang="es-ES" sz="1800" dirty="0" err="1" smtClean="0"/>
              <a:t>want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buy</a:t>
            </a:r>
            <a:r>
              <a:rPr lang="es-ES" sz="1800" dirty="0" smtClean="0"/>
              <a:t> </a:t>
            </a:r>
            <a:r>
              <a:rPr lang="es-ES" sz="1800" dirty="0" err="1" smtClean="0"/>
              <a:t>much</a:t>
            </a:r>
            <a:r>
              <a:rPr lang="es-ES" sz="1800" dirty="0" smtClean="0"/>
              <a:t> </a:t>
            </a:r>
            <a:r>
              <a:rPr lang="es-ES" sz="1800" dirty="0" err="1" smtClean="0"/>
              <a:t>corn</a:t>
            </a:r>
            <a:r>
              <a:rPr lang="es-ES" sz="1800" dirty="0" smtClean="0"/>
              <a:t> so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can prepare a </a:t>
            </a:r>
            <a:r>
              <a:rPr lang="es-ES" sz="1800" dirty="0" err="1" smtClean="0"/>
              <a:t>lot</a:t>
            </a:r>
            <a:r>
              <a:rPr lang="es-ES" sz="1800" dirty="0" smtClean="0"/>
              <a:t> of «tamales».</a:t>
            </a:r>
            <a:endParaRPr lang="es-ES" sz="1800" dirty="0" smtClean="0"/>
          </a:p>
        </p:txBody>
      </p:sp>
      <p:sp>
        <p:nvSpPr>
          <p:cNvPr id="5" name="AutoShape 2" descr="Resultado de imagen para machu picc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2483768" y="3795886"/>
            <a:ext cx="3456384" cy="8640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adverbs</a:t>
            </a:r>
            <a:r>
              <a:rPr lang="es-ES" dirty="0" smtClean="0"/>
              <a:t> determine QUANTITY.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749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1"/>
            <a:ext cx="3312368" cy="54006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err="1" smtClean="0">
                <a:latin typeface="+mn-lt"/>
              </a:rPr>
              <a:t>Too</a:t>
            </a:r>
            <a:r>
              <a:rPr lang="es-ES" sz="2800" b="1" dirty="0" smtClean="0">
                <a:latin typeface="+mn-lt"/>
              </a:rPr>
              <a:t> </a:t>
            </a:r>
            <a:r>
              <a:rPr lang="es-ES" sz="2800" b="1" dirty="0" err="1" smtClean="0">
                <a:latin typeface="+mn-lt"/>
              </a:rPr>
              <a:t>with</a:t>
            </a:r>
            <a:r>
              <a:rPr lang="es-ES" sz="2800" b="1" dirty="0" smtClean="0">
                <a:latin typeface="+mn-lt"/>
              </a:rPr>
              <a:t> </a:t>
            </a:r>
            <a:r>
              <a:rPr lang="es-ES" sz="2800" b="1" dirty="0" err="1" smtClean="0">
                <a:latin typeface="+mn-lt"/>
              </a:rPr>
              <a:t>adjectives</a:t>
            </a:r>
            <a:endParaRPr lang="es-ES" sz="1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903720"/>
            <a:ext cx="5688632" cy="36724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" sz="2000" dirty="0" err="1" smtClean="0">
                <a:solidFill>
                  <a:schemeClr val="tx2"/>
                </a:solidFill>
              </a:rPr>
              <a:t>We</a:t>
            </a:r>
            <a:r>
              <a:rPr lang="es-ES" sz="2000" dirty="0" smtClean="0">
                <a:solidFill>
                  <a:schemeClr val="tx2"/>
                </a:solidFill>
              </a:rPr>
              <a:t> use TOO </a:t>
            </a:r>
            <a:r>
              <a:rPr lang="es-ES" sz="2000" dirty="0" err="1" smtClean="0">
                <a:solidFill>
                  <a:schemeClr val="tx2"/>
                </a:solidFill>
              </a:rPr>
              <a:t>before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an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adjective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to</a:t>
            </a:r>
            <a:r>
              <a:rPr lang="es-ES" sz="2000" dirty="0" smtClean="0">
                <a:solidFill>
                  <a:schemeClr val="tx2"/>
                </a:solidFill>
              </a:rPr>
              <a:t> show a </a:t>
            </a:r>
            <a:r>
              <a:rPr lang="es-ES" sz="2000" dirty="0" err="1" smtClean="0">
                <a:solidFill>
                  <a:schemeClr val="tx2"/>
                </a:solidFill>
              </a:rPr>
              <a:t>negative</a:t>
            </a:r>
            <a:r>
              <a:rPr lang="es-ES" sz="2000" dirty="0" smtClean="0">
                <a:solidFill>
                  <a:schemeClr val="tx2"/>
                </a:solidFill>
              </a:rPr>
              <a:t> idea </a:t>
            </a:r>
            <a:r>
              <a:rPr lang="es-ES" sz="2000" dirty="0" err="1" smtClean="0">
                <a:solidFill>
                  <a:schemeClr val="tx2"/>
                </a:solidFill>
              </a:rPr>
              <a:t>or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meaning</a:t>
            </a:r>
            <a:endParaRPr lang="es-ES" sz="20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s-ES" sz="1800" dirty="0" smtClean="0"/>
          </a:p>
          <a:p>
            <a:pPr lvl="0">
              <a:buFont typeface="Wingdings" pitchFamily="2" charset="2"/>
              <a:buChar char="§"/>
            </a:pP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was</a:t>
            </a:r>
            <a:r>
              <a:rPr lang="es-ES" sz="1800" dirty="0" smtClean="0"/>
              <a:t> </a:t>
            </a:r>
            <a:r>
              <a:rPr lang="es-ES" sz="1800" dirty="0" err="1" smtClean="0"/>
              <a:t>too</a:t>
            </a:r>
            <a:r>
              <a:rPr lang="es-ES" sz="1800" dirty="0" smtClean="0"/>
              <a:t> late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return</a:t>
            </a:r>
            <a:r>
              <a:rPr lang="es-ES" sz="1800" dirty="0" smtClean="0"/>
              <a:t> home, </a:t>
            </a:r>
            <a:r>
              <a:rPr lang="es-ES" sz="1800" dirty="0" err="1" smtClean="0"/>
              <a:t>that’s</a:t>
            </a:r>
            <a:r>
              <a:rPr lang="es-ES" sz="1800" dirty="0" smtClean="0"/>
              <a:t> </a:t>
            </a:r>
            <a:r>
              <a:rPr lang="es-ES" sz="1800" dirty="0" err="1" smtClean="0"/>
              <a:t>why</a:t>
            </a:r>
            <a:r>
              <a:rPr lang="es-ES" sz="1800" dirty="0" smtClean="0"/>
              <a:t> I </a:t>
            </a:r>
            <a:r>
              <a:rPr lang="es-ES" sz="1800" dirty="0" err="1" smtClean="0"/>
              <a:t>got</a:t>
            </a:r>
            <a:r>
              <a:rPr lang="es-ES" sz="1800" dirty="0" smtClean="0"/>
              <a:t> </a:t>
            </a:r>
            <a:r>
              <a:rPr lang="es-ES" sz="1800" dirty="0" err="1" smtClean="0"/>
              <a:t>angry</a:t>
            </a:r>
            <a:r>
              <a:rPr lang="es-ES" sz="1800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endParaRPr lang="es-ES" sz="1800" dirty="0"/>
          </a:p>
          <a:p>
            <a:pPr lvl="0">
              <a:buFont typeface="Wingdings" pitchFamily="2" charset="2"/>
              <a:buChar char="§"/>
            </a:pPr>
            <a:r>
              <a:rPr lang="es-ES" sz="1800" dirty="0" err="1" smtClean="0"/>
              <a:t>You</a:t>
            </a:r>
            <a:r>
              <a:rPr lang="es-ES" sz="1800" dirty="0" smtClean="0"/>
              <a:t> are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indulgent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tenants</a:t>
            </a:r>
            <a:r>
              <a:rPr lang="es-ES" sz="1800" dirty="0" smtClean="0"/>
              <a:t>, </a:t>
            </a:r>
            <a:r>
              <a:rPr lang="es-ES" sz="1800" dirty="0" err="1" smtClean="0"/>
              <a:t>it’s</a:t>
            </a:r>
            <a:r>
              <a:rPr lang="es-ES" sz="1800" dirty="0"/>
              <a:t> </a:t>
            </a:r>
            <a:r>
              <a:rPr lang="es-ES" sz="1800" dirty="0" err="1" smtClean="0"/>
              <a:t>been</a:t>
            </a:r>
            <a:r>
              <a:rPr lang="es-ES" sz="1800" dirty="0" smtClean="0"/>
              <a:t> 4 </a:t>
            </a:r>
            <a:r>
              <a:rPr lang="es-ES" sz="1800" dirty="0" err="1" smtClean="0"/>
              <a:t>months</a:t>
            </a:r>
            <a:r>
              <a:rPr lang="es-ES" sz="1800" dirty="0" smtClean="0"/>
              <a:t> </a:t>
            </a: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don’t</a:t>
            </a:r>
            <a:r>
              <a:rPr lang="es-ES" sz="1800" dirty="0" smtClean="0"/>
              <a:t> </a:t>
            </a:r>
            <a:r>
              <a:rPr lang="es-ES" sz="1800" dirty="0" err="1" smtClean="0"/>
              <a:t>pay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rent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pPr marL="0" lvl="0" indent="0" algn="ctr">
              <a:buNone/>
            </a:pPr>
            <a:endParaRPr lang="es-ES" sz="1700" dirty="0" smtClean="0"/>
          </a:p>
        </p:txBody>
      </p:sp>
      <p:sp>
        <p:nvSpPr>
          <p:cNvPr id="5" name="4 Elipse"/>
          <p:cNvSpPr/>
          <p:nvPr/>
        </p:nvSpPr>
        <p:spPr>
          <a:xfrm>
            <a:off x="2267744" y="3687874"/>
            <a:ext cx="2448272" cy="8035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TOO</a:t>
            </a:r>
          </a:p>
          <a:p>
            <a:pPr algn="ctr"/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negative</a:t>
            </a:r>
            <a:r>
              <a:rPr lang="es-ES" sz="1200" dirty="0" smtClean="0"/>
              <a:t> ideas</a:t>
            </a:r>
            <a:endParaRPr lang="es-E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3479"/>
            <a:ext cx="20822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12524"/>
            <a:ext cx="3367745" cy="64807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err="1" smtClean="0">
                <a:latin typeface="+mn-lt"/>
                <a:cs typeface="Aharoni" pitchFamily="2" charset="-79"/>
              </a:rPr>
              <a:t>Too</a:t>
            </a:r>
            <a:r>
              <a:rPr lang="es-ES" sz="2800" b="1" dirty="0" smtClean="0">
                <a:latin typeface="+mn-lt"/>
                <a:cs typeface="Aharoni" pitchFamily="2" charset="-79"/>
              </a:rPr>
              <a:t> </a:t>
            </a:r>
            <a:r>
              <a:rPr lang="es-ES" sz="2800" b="1" dirty="0" err="1" smtClean="0">
                <a:latin typeface="+mn-lt"/>
                <a:cs typeface="Aharoni" pitchFamily="2" charset="-79"/>
              </a:rPr>
              <a:t>with</a:t>
            </a:r>
            <a:r>
              <a:rPr lang="es-ES" sz="2800" b="1" dirty="0" smtClean="0">
                <a:latin typeface="+mn-lt"/>
                <a:cs typeface="Aharoni" pitchFamily="2" charset="-79"/>
              </a:rPr>
              <a:t> </a:t>
            </a:r>
            <a:r>
              <a:rPr lang="es-ES" sz="2800" b="1" dirty="0" err="1" smtClean="0">
                <a:latin typeface="+mn-lt"/>
                <a:cs typeface="Aharoni" pitchFamily="2" charset="-79"/>
              </a:rPr>
              <a:t>adverbs</a:t>
            </a:r>
            <a:endParaRPr lang="es-ES" sz="2800" b="1" dirty="0">
              <a:latin typeface="+mn-lt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608" y="987574"/>
            <a:ext cx="5390746" cy="3479528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The</a:t>
            </a:r>
            <a:r>
              <a:rPr lang="es-ES" sz="1800" dirty="0" smtClean="0"/>
              <a:t> taxi driver </a:t>
            </a:r>
            <a:r>
              <a:rPr lang="es-ES" sz="1800" dirty="0" err="1" smtClean="0"/>
              <a:t>drove</a:t>
            </a:r>
            <a:r>
              <a:rPr lang="es-ES" sz="1800" dirty="0" smtClean="0"/>
              <a:t> </a:t>
            </a:r>
            <a:r>
              <a:rPr lang="es-ES" sz="1800" i="1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ES" sz="1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i="1" dirty="0" err="1" smtClean="0">
                <a:solidFill>
                  <a:schemeClr val="accent2">
                    <a:lumMod val="75000"/>
                  </a:schemeClr>
                </a:solidFill>
              </a:rPr>
              <a:t>slowly</a:t>
            </a:r>
            <a:r>
              <a:rPr lang="es-ES" sz="1800" dirty="0" smtClean="0"/>
              <a:t>, so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arrived</a:t>
            </a:r>
            <a:r>
              <a:rPr lang="es-ES" sz="1800" dirty="0" smtClean="0"/>
              <a:t> </a:t>
            </a:r>
            <a:r>
              <a:rPr lang="es-ES" sz="1800" dirty="0" err="1" smtClean="0"/>
              <a:t>too</a:t>
            </a:r>
            <a:r>
              <a:rPr lang="es-ES" sz="1800" dirty="0" smtClean="0"/>
              <a:t> late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endParaRPr lang="es-ES" sz="1800" dirty="0"/>
          </a:p>
          <a:p>
            <a:r>
              <a:rPr lang="es-ES" sz="1800" dirty="0" smtClean="0"/>
              <a:t>I </a:t>
            </a:r>
            <a:r>
              <a:rPr lang="es-ES" sz="1800" dirty="0" err="1" smtClean="0"/>
              <a:t>didn’t</a:t>
            </a:r>
            <a:r>
              <a:rPr lang="es-ES" sz="1800" dirty="0" smtClean="0"/>
              <a:t> </a:t>
            </a:r>
            <a:r>
              <a:rPr lang="es-ES" sz="1800" dirty="0" err="1" smtClean="0"/>
              <a:t>finish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exam</a:t>
            </a:r>
            <a:r>
              <a:rPr lang="es-ES" sz="1800" dirty="0" smtClean="0"/>
              <a:t> </a:t>
            </a:r>
            <a:r>
              <a:rPr lang="es-ES" sz="1800" dirty="0" err="1" smtClean="0"/>
              <a:t>because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time </a:t>
            </a:r>
            <a:r>
              <a:rPr lang="es-ES" sz="1800" dirty="0" err="1" smtClean="0"/>
              <a:t>passed</a:t>
            </a:r>
            <a:r>
              <a:rPr lang="es-ES" sz="1800" dirty="0" smtClean="0"/>
              <a:t> </a:t>
            </a:r>
            <a:r>
              <a:rPr lang="es-ES" sz="1800" i="1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ES" sz="1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i="1" dirty="0" err="1" smtClean="0">
                <a:solidFill>
                  <a:schemeClr val="accent2">
                    <a:lumMod val="75000"/>
                  </a:schemeClr>
                </a:solidFill>
              </a:rPr>
              <a:t>quickly</a:t>
            </a:r>
            <a:r>
              <a:rPr lang="es-ES" sz="18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s-ES" sz="1800" dirty="0"/>
          </a:p>
          <a:p>
            <a:r>
              <a:rPr lang="es-ES" sz="1800" dirty="0" err="1" smtClean="0"/>
              <a:t>The</a:t>
            </a:r>
            <a:r>
              <a:rPr lang="es-ES" sz="1800" dirty="0" smtClean="0"/>
              <a:t> prime </a:t>
            </a:r>
            <a:r>
              <a:rPr lang="es-ES" sz="1800" dirty="0" err="1" smtClean="0"/>
              <a:t>minister</a:t>
            </a:r>
            <a:r>
              <a:rPr lang="es-ES" sz="1800" dirty="0" smtClean="0"/>
              <a:t> responded </a:t>
            </a:r>
            <a:r>
              <a:rPr lang="es-ES" sz="1800" i="1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ES" sz="1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i="1" dirty="0" err="1" smtClean="0">
                <a:solidFill>
                  <a:schemeClr val="accent2">
                    <a:lumMod val="75000"/>
                  </a:schemeClr>
                </a:solidFill>
              </a:rPr>
              <a:t>critically</a:t>
            </a:r>
            <a:r>
              <a:rPr lang="es-ES" sz="1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dirty="0" err="1" smtClean="0"/>
              <a:t>before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senator’s</a:t>
            </a:r>
            <a:r>
              <a:rPr lang="es-ES" sz="1800" dirty="0" smtClean="0"/>
              <a:t> </a:t>
            </a:r>
            <a:r>
              <a:rPr lang="es-ES" sz="1800" dirty="0" err="1" smtClean="0"/>
              <a:t>accusations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	</a:t>
            </a: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793184" y="3749296"/>
            <a:ext cx="3816424" cy="6480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An</a:t>
            </a:r>
            <a:r>
              <a:rPr lang="es-ES" sz="1600" dirty="0" smtClean="0"/>
              <a:t> </a:t>
            </a:r>
            <a:r>
              <a:rPr lang="es-ES" sz="1600" dirty="0" err="1" smtClean="0"/>
              <a:t>adverb</a:t>
            </a:r>
            <a:r>
              <a:rPr lang="es-ES" sz="1600" dirty="0" smtClean="0"/>
              <a:t> </a:t>
            </a:r>
            <a:r>
              <a:rPr lang="es-ES" sz="1600" dirty="0" err="1" smtClean="0"/>
              <a:t>modifies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result</a:t>
            </a:r>
            <a:r>
              <a:rPr lang="es-ES" sz="1600" dirty="0" smtClean="0"/>
              <a:t> of </a:t>
            </a:r>
            <a:r>
              <a:rPr lang="es-ES" sz="1600" dirty="0" err="1" smtClean="0"/>
              <a:t>an</a:t>
            </a:r>
            <a:r>
              <a:rPr lang="es-ES" sz="1600" dirty="0" smtClean="0"/>
              <a:t> </a:t>
            </a:r>
            <a:r>
              <a:rPr lang="es-ES" sz="1600" dirty="0" err="1" smtClean="0"/>
              <a:t>action</a:t>
            </a:r>
            <a:r>
              <a:rPr lang="es-ES" sz="1600" dirty="0" smtClean="0"/>
              <a:t>,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means</a:t>
            </a:r>
            <a:r>
              <a:rPr lang="es-ES" sz="1600" dirty="0" smtClean="0"/>
              <a:t> </a:t>
            </a:r>
            <a:r>
              <a:rPr lang="es-ES" sz="1600" dirty="0" err="1" smtClean="0"/>
              <a:t>modifies</a:t>
            </a:r>
            <a:r>
              <a:rPr lang="es-ES" sz="1600" dirty="0" smtClean="0"/>
              <a:t> a </a:t>
            </a:r>
            <a:r>
              <a:rPr lang="es-ES" sz="1600" dirty="0" err="1" smtClean="0"/>
              <a:t>verb</a:t>
            </a:r>
            <a:endParaRPr lang="es-E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347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12524"/>
            <a:ext cx="3744416" cy="60304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err="1" smtClean="0">
                <a:latin typeface="+mn-lt"/>
                <a:cs typeface="Aharoni" pitchFamily="2" charset="-79"/>
              </a:rPr>
              <a:t>Too</a:t>
            </a:r>
            <a:r>
              <a:rPr lang="es-ES" sz="3600" b="1" dirty="0" smtClean="0">
                <a:latin typeface="+mn-lt"/>
                <a:cs typeface="Aharoni" pitchFamily="2" charset="-79"/>
              </a:rPr>
              <a:t> </a:t>
            </a:r>
            <a:r>
              <a:rPr lang="es-ES" sz="3600" b="1" dirty="0" err="1" smtClean="0">
                <a:latin typeface="+mn-lt"/>
                <a:cs typeface="Aharoni" pitchFamily="2" charset="-79"/>
              </a:rPr>
              <a:t>much</a:t>
            </a:r>
            <a:endParaRPr lang="es-ES" sz="3600" b="1" dirty="0">
              <a:latin typeface="+mn-lt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608" y="1059582"/>
            <a:ext cx="5390746" cy="3479528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There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much</a:t>
            </a:r>
            <a:r>
              <a:rPr lang="es-ES" sz="1800" dirty="0" smtClean="0"/>
              <a:t> </a:t>
            </a:r>
            <a:r>
              <a:rPr lang="es-ES" sz="1800" dirty="0" err="1" smtClean="0"/>
              <a:t>water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bucket</a:t>
            </a:r>
            <a:r>
              <a:rPr lang="es-ES" sz="1800" dirty="0" smtClean="0"/>
              <a:t>,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may</a:t>
            </a:r>
            <a:r>
              <a:rPr lang="es-ES" sz="1800" dirty="0" smtClean="0"/>
              <a:t> </a:t>
            </a:r>
            <a:r>
              <a:rPr lang="es-ES" sz="1800" dirty="0" err="1" smtClean="0"/>
              <a:t>overflow</a:t>
            </a:r>
            <a:r>
              <a:rPr lang="es-ES" sz="1800" dirty="0" smtClean="0"/>
              <a:t>.</a:t>
            </a:r>
            <a:endParaRPr lang="es-ES" sz="1800" dirty="0"/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 err="1" smtClean="0"/>
              <a:t>My</a:t>
            </a:r>
            <a:r>
              <a:rPr lang="es-ES" sz="1800" dirty="0" smtClean="0"/>
              <a:t> </a:t>
            </a:r>
            <a:r>
              <a:rPr lang="es-ES" sz="1800" dirty="0" err="1" smtClean="0"/>
              <a:t>father</a:t>
            </a:r>
            <a:r>
              <a:rPr lang="es-ES" sz="1800" dirty="0" smtClean="0"/>
              <a:t> </a:t>
            </a:r>
            <a:r>
              <a:rPr lang="es-ES" sz="1800" dirty="0" err="1" smtClean="0"/>
              <a:t>prepared</a:t>
            </a:r>
            <a:r>
              <a:rPr lang="es-ES" sz="1800" dirty="0" smtClean="0"/>
              <a:t>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much</a:t>
            </a:r>
            <a:r>
              <a:rPr lang="es-ES" sz="1800" dirty="0" smtClean="0"/>
              <a:t> </a:t>
            </a:r>
            <a:r>
              <a:rPr lang="es-ES" sz="1800" dirty="0" err="1" smtClean="0"/>
              <a:t>orange</a:t>
            </a:r>
            <a:r>
              <a:rPr lang="es-ES" sz="1800" dirty="0" smtClean="0"/>
              <a:t> </a:t>
            </a:r>
            <a:r>
              <a:rPr lang="es-ES" sz="1800" dirty="0" err="1" smtClean="0"/>
              <a:t>juice</a:t>
            </a:r>
            <a:r>
              <a:rPr lang="es-ES" sz="1800" dirty="0" smtClean="0"/>
              <a:t>, so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throw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now</a:t>
            </a:r>
            <a:r>
              <a:rPr lang="es-ES" sz="1800" dirty="0" smtClean="0"/>
              <a:t>.</a:t>
            </a:r>
          </a:p>
          <a:p>
            <a:endParaRPr lang="es-ES" sz="1800" dirty="0"/>
          </a:p>
          <a:p>
            <a:r>
              <a:rPr lang="es-ES" sz="1800" dirty="0" smtClean="0"/>
              <a:t>I </a:t>
            </a:r>
            <a:r>
              <a:rPr lang="es-ES" sz="1800" dirty="0" err="1" smtClean="0"/>
              <a:t>can’t</a:t>
            </a:r>
            <a:r>
              <a:rPr lang="es-ES" sz="1800" dirty="0" smtClean="0"/>
              <a:t> </a:t>
            </a:r>
            <a:r>
              <a:rPr lang="es-ES" sz="1800" dirty="0" err="1" smtClean="0"/>
              <a:t>eat</a:t>
            </a:r>
            <a:r>
              <a:rPr lang="es-ES" sz="1800" dirty="0"/>
              <a:t> </a:t>
            </a:r>
            <a:r>
              <a:rPr lang="es-ES" sz="1800" dirty="0" err="1" smtClean="0"/>
              <a:t>any</a:t>
            </a:r>
            <a:r>
              <a:rPr lang="es-ES" sz="1800" dirty="0" smtClean="0"/>
              <a:t> more,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much</a:t>
            </a:r>
            <a:r>
              <a:rPr lang="es-ES" sz="1800" dirty="0" smtClean="0"/>
              <a:t> </a:t>
            </a:r>
            <a:r>
              <a:rPr lang="es-ES" sz="1800" dirty="0" err="1" smtClean="0"/>
              <a:t>meat</a:t>
            </a:r>
            <a:r>
              <a:rPr lang="es-ES" sz="1800" dirty="0" smtClean="0"/>
              <a:t> </a:t>
            </a:r>
            <a:r>
              <a:rPr lang="es-ES" sz="1800" dirty="0" err="1" smtClean="0"/>
              <a:t>might</a:t>
            </a:r>
            <a:r>
              <a:rPr lang="es-ES" sz="1800" dirty="0" smtClean="0"/>
              <a:t> cause me </a:t>
            </a:r>
            <a:r>
              <a:rPr lang="es-ES" sz="1800" dirty="0" err="1" smtClean="0"/>
              <a:t>inidigestion</a:t>
            </a:r>
            <a:r>
              <a:rPr lang="es-ES" sz="1800" dirty="0" smtClean="0"/>
              <a:t>. 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	</a:t>
            </a: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691680" y="3579862"/>
            <a:ext cx="3816424" cy="8557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prstClr val="white"/>
                </a:solidFill>
              </a:rPr>
              <a:t>When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there’s</a:t>
            </a:r>
            <a:r>
              <a:rPr lang="es-ES" sz="1600" dirty="0" smtClean="0">
                <a:solidFill>
                  <a:prstClr val="white"/>
                </a:solidFill>
              </a:rPr>
              <a:t> no </a:t>
            </a:r>
            <a:r>
              <a:rPr lang="es-ES" sz="1600" dirty="0" err="1" smtClean="0">
                <a:solidFill>
                  <a:prstClr val="white"/>
                </a:solidFill>
              </a:rPr>
              <a:t>quantity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for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uncountable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nouns</a:t>
            </a:r>
            <a:r>
              <a:rPr lang="es-ES" sz="1600" dirty="0" smtClean="0">
                <a:solidFill>
                  <a:prstClr val="white"/>
                </a:solidFill>
              </a:rPr>
              <a:t> (</a:t>
            </a:r>
            <a:r>
              <a:rPr lang="es-ES" sz="1600" dirty="0" err="1" smtClean="0">
                <a:solidFill>
                  <a:prstClr val="white"/>
                </a:solidFill>
              </a:rPr>
              <a:t>excess</a:t>
            </a:r>
            <a:r>
              <a:rPr lang="es-ES" sz="1600" dirty="0" smtClean="0">
                <a:solidFill>
                  <a:prstClr val="white"/>
                </a:solidFill>
              </a:rPr>
              <a:t>)</a:t>
            </a:r>
            <a:endParaRPr lang="es-ES" sz="16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749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12524"/>
            <a:ext cx="3744416" cy="60304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err="1" smtClean="0">
                <a:latin typeface="+mn-lt"/>
                <a:cs typeface="Aharoni" pitchFamily="2" charset="-79"/>
              </a:rPr>
              <a:t>Too</a:t>
            </a:r>
            <a:r>
              <a:rPr lang="es-ES" sz="3600" b="1" dirty="0" smtClean="0">
                <a:latin typeface="+mn-lt"/>
                <a:cs typeface="Aharoni" pitchFamily="2" charset="-79"/>
              </a:rPr>
              <a:t> </a:t>
            </a:r>
            <a:r>
              <a:rPr lang="es-ES" sz="3600" b="1" dirty="0" err="1" smtClean="0">
                <a:latin typeface="+mn-lt"/>
                <a:cs typeface="Aharoni" pitchFamily="2" charset="-79"/>
              </a:rPr>
              <a:t>many</a:t>
            </a:r>
            <a:endParaRPr lang="es-ES" sz="3600" b="1" dirty="0">
              <a:latin typeface="+mn-lt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608" y="1059582"/>
            <a:ext cx="5390746" cy="3479528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There</a:t>
            </a:r>
            <a:r>
              <a:rPr lang="es-ES" sz="1800" dirty="0" smtClean="0"/>
              <a:t> are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many</a:t>
            </a:r>
            <a:r>
              <a:rPr lang="es-ES" sz="1800" dirty="0" smtClean="0"/>
              <a:t> cars </a:t>
            </a:r>
            <a:r>
              <a:rPr lang="es-ES" sz="1800" dirty="0" err="1" smtClean="0"/>
              <a:t>downtown</a:t>
            </a:r>
            <a:r>
              <a:rPr lang="es-ES" sz="1800" dirty="0" smtClean="0"/>
              <a:t>,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traffic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chaotic</a:t>
            </a:r>
            <a:r>
              <a:rPr lang="es-ES" sz="1800" dirty="0" smtClean="0"/>
              <a:t>.</a:t>
            </a:r>
            <a:endParaRPr lang="es-ES" sz="1800" dirty="0"/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 err="1" smtClean="0"/>
              <a:t>That</a:t>
            </a:r>
            <a:r>
              <a:rPr lang="es-ES" sz="1800" dirty="0" smtClean="0"/>
              <a:t> lady has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many</a:t>
            </a:r>
            <a:r>
              <a:rPr lang="es-ES" sz="1800" dirty="0" smtClean="0"/>
              <a:t> shopping bags,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should</a:t>
            </a:r>
            <a:r>
              <a:rPr lang="es-ES" sz="1800" dirty="0" smtClean="0"/>
              <a:t> </a:t>
            </a:r>
            <a:r>
              <a:rPr lang="es-ES" sz="1800" dirty="0" err="1" smtClean="0"/>
              <a:t>help</a:t>
            </a:r>
            <a:r>
              <a:rPr lang="es-ES" sz="1800" dirty="0" smtClean="0"/>
              <a:t> he </a:t>
            </a:r>
            <a:r>
              <a:rPr lang="es-ES" sz="1800" dirty="0" err="1" smtClean="0"/>
              <a:t>carry</a:t>
            </a:r>
            <a:r>
              <a:rPr lang="es-ES" sz="1800" dirty="0" smtClean="0"/>
              <a:t> </a:t>
            </a:r>
            <a:r>
              <a:rPr lang="es-ES" sz="1800" dirty="0" err="1" smtClean="0"/>
              <a:t>them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taxi.</a:t>
            </a:r>
          </a:p>
          <a:p>
            <a:endParaRPr lang="es-ES" sz="1800" dirty="0"/>
          </a:p>
          <a:p>
            <a:r>
              <a:rPr lang="es-ES" sz="1800" dirty="0" smtClean="0"/>
              <a:t>I </a:t>
            </a:r>
            <a:r>
              <a:rPr lang="es-ES" sz="1800" dirty="0" err="1" smtClean="0"/>
              <a:t>don’t</a:t>
            </a:r>
            <a:r>
              <a:rPr lang="es-ES" sz="1800" dirty="0" smtClean="0"/>
              <a:t> </a:t>
            </a:r>
            <a:r>
              <a:rPr lang="es-ES" sz="1800" dirty="0" err="1" smtClean="0"/>
              <a:t>want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go</a:t>
            </a:r>
            <a:r>
              <a:rPr lang="es-ES" sz="1800" dirty="0" smtClean="0"/>
              <a:t> </a:t>
            </a:r>
            <a:r>
              <a:rPr lang="es-ES" sz="1800" dirty="0" err="1" smtClean="0"/>
              <a:t>there</a:t>
            </a:r>
            <a:r>
              <a:rPr lang="es-ES" sz="1800" dirty="0" smtClean="0"/>
              <a:t>, </a:t>
            </a:r>
            <a:r>
              <a:rPr lang="es-ES" sz="1800" dirty="0" err="1" smtClean="0"/>
              <a:t>too</a:t>
            </a:r>
            <a:r>
              <a:rPr lang="es-ES" sz="1800" dirty="0" smtClean="0"/>
              <a:t> </a:t>
            </a:r>
            <a:r>
              <a:rPr lang="es-ES" sz="1800" dirty="0" err="1" smtClean="0"/>
              <a:t>many</a:t>
            </a:r>
            <a:r>
              <a:rPr lang="es-ES" sz="1800" dirty="0" smtClean="0"/>
              <a:t> </a:t>
            </a:r>
            <a:r>
              <a:rPr lang="es-ES" sz="1800" dirty="0" err="1" smtClean="0"/>
              <a:t>people</a:t>
            </a:r>
            <a:r>
              <a:rPr lang="es-ES" sz="1800" dirty="0" smtClean="0"/>
              <a:t> </a:t>
            </a:r>
            <a:r>
              <a:rPr lang="es-ES" sz="1800" dirty="0" err="1" smtClean="0"/>
              <a:t>make</a:t>
            </a:r>
            <a:r>
              <a:rPr lang="es-ES" sz="1800" dirty="0" smtClean="0"/>
              <a:t> me </a:t>
            </a:r>
            <a:r>
              <a:rPr lang="es-ES" sz="1800" dirty="0" err="1" smtClean="0"/>
              <a:t>stressed</a:t>
            </a:r>
            <a:r>
              <a:rPr lang="es-ES" sz="1800" dirty="0" smtClean="0"/>
              <a:t> </a:t>
            </a:r>
            <a:r>
              <a:rPr lang="es-ES" sz="1800" dirty="0" err="1" smtClean="0"/>
              <a:t>out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	</a:t>
            </a: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691680" y="3579862"/>
            <a:ext cx="3816424" cy="8557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prstClr val="white"/>
                </a:solidFill>
              </a:rPr>
              <a:t>When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there’s</a:t>
            </a:r>
            <a:r>
              <a:rPr lang="es-ES" sz="1600" dirty="0" smtClean="0">
                <a:solidFill>
                  <a:prstClr val="white"/>
                </a:solidFill>
              </a:rPr>
              <a:t> no </a:t>
            </a:r>
            <a:r>
              <a:rPr lang="es-ES" sz="1600" dirty="0" err="1" smtClean="0">
                <a:solidFill>
                  <a:prstClr val="white"/>
                </a:solidFill>
              </a:rPr>
              <a:t>quantity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for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countable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nouns</a:t>
            </a:r>
            <a:r>
              <a:rPr lang="es-ES" sz="1600" dirty="0" smtClean="0">
                <a:solidFill>
                  <a:prstClr val="white"/>
                </a:solidFill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</a:rPr>
              <a:t>only</a:t>
            </a:r>
            <a:r>
              <a:rPr lang="es-ES" sz="1600" dirty="0" smtClean="0">
                <a:solidFill>
                  <a:prstClr val="white"/>
                </a:solidFill>
              </a:rPr>
              <a:t> in plural (</a:t>
            </a:r>
            <a:r>
              <a:rPr lang="es-ES" sz="1600" dirty="0" err="1" smtClean="0">
                <a:solidFill>
                  <a:prstClr val="white"/>
                </a:solidFill>
              </a:rPr>
              <a:t>excess</a:t>
            </a:r>
            <a:r>
              <a:rPr lang="es-ES" sz="1600" dirty="0" smtClean="0">
                <a:solidFill>
                  <a:prstClr val="white"/>
                </a:solidFill>
              </a:rPr>
              <a:t>)</a:t>
            </a:r>
            <a:endParaRPr lang="es-ES" sz="16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Resultado de imagen para a lady with too many shopping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9502"/>
            <a:ext cx="2376264" cy="785738"/>
          </a:xfrm>
        </p:spPr>
        <p:txBody>
          <a:bodyPr/>
          <a:lstStyle/>
          <a:p>
            <a:r>
              <a:rPr lang="es-ES" b="1" dirty="0" smtClean="0"/>
              <a:t>As </a:t>
            </a:r>
            <a:r>
              <a:rPr lang="es-ES" b="1" dirty="0" err="1" smtClean="0"/>
              <a:t>pronouns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131591"/>
            <a:ext cx="4896544" cy="324036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/>
              <a:t>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great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I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much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s-ES" dirty="0"/>
          </a:p>
          <a:p>
            <a:r>
              <a:rPr lang="es-ES" dirty="0" smtClean="0"/>
              <a:t>I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in </a:t>
            </a:r>
            <a:r>
              <a:rPr lang="es-ES" dirty="0" err="1" smtClean="0"/>
              <a:t>captivity</a:t>
            </a:r>
            <a:r>
              <a:rPr lang="es-ES" dirty="0" smtClean="0"/>
              <a:t>, I </a:t>
            </a:r>
            <a:r>
              <a:rPr lang="es-ES" dirty="0" err="1" smtClean="0"/>
              <a:t>saw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many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s-ES" dirty="0"/>
          </a:p>
          <a:p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ideas,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/>
              <a:t> </a:t>
            </a:r>
            <a:r>
              <a:rPr lang="es-ES" dirty="0" err="1" smtClean="0"/>
              <a:t>produced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too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many</a:t>
            </a:r>
            <a:r>
              <a:rPr lang="es-ES" dirty="0" smtClean="0"/>
              <a:t>.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can’t</a:t>
            </a:r>
            <a:r>
              <a:rPr lang="es-ES" dirty="0" smtClean="0"/>
              <a:t> decide </a:t>
            </a:r>
            <a:r>
              <a:rPr lang="es-ES" dirty="0" err="1" smtClean="0"/>
              <a:t>fast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486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 rot="19943555">
            <a:off x="198470" y="2957779"/>
            <a:ext cx="1296144" cy="1024286"/>
          </a:xfrm>
          <a:prstGeom prst="rightArrow">
            <a:avLst>
              <a:gd name="adj1" fmla="val 85758"/>
              <a:gd name="adj2" fmla="val 4089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At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end</a:t>
            </a:r>
            <a:r>
              <a:rPr lang="es-ES" sz="1400" dirty="0" smtClean="0"/>
              <a:t> of a </a:t>
            </a:r>
            <a:r>
              <a:rPr lang="es-ES" sz="1400" dirty="0" err="1" smtClean="0"/>
              <a:t>sentence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949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203598"/>
            <a:ext cx="5184576" cy="29825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smtClean="0">
                <a:cs typeface="Times New Roman" pitchFamily="18" charset="0"/>
              </a:rPr>
              <a:t>I </a:t>
            </a:r>
            <a:r>
              <a:rPr lang="es-ES" sz="1800" dirty="0" err="1" smtClean="0">
                <a:cs typeface="Times New Roman" pitchFamily="18" charset="0"/>
              </a:rPr>
              <a:t>don’t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have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time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work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on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this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project</a:t>
            </a:r>
            <a:r>
              <a:rPr lang="es-ES" sz="1800" dirty="0" smtClean="0">
                <a:cs typeface="Times New Roman" pitchFamily="18" charset="0"/>
              </a:rPr>
              <a:t>. </a:t>
            </a:r>
            <a:endParaRPr lang="es-ES" sz="1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There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isn’t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light in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room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study</a:t>
            </a:r>
            <a:r>
              <a:rPr lang="es-ES" sz="1800" dirty="0" smtClean="0">
                <a:cs typeface="Times New Roman" pitchFamily="18" charset="0"/>
              </a:rPr>
              <a:t> in </a:t>
            </a:r>
            <a:r>
              <a:rPr lang="es-ES" sz="1800" dirty="0" err="1" smtClean="0">
                <a:cs typeface="Times New Roman" pitchFamily="18" charset="0"/>
              </a:rPr>
              <a:t>it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Life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gives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you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chances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make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it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better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every</a:t>
            </a:r>
            <a:r>
              <a:rPr lang="es-ES" sz="1800" dirty="0" smtClean="0">
                <a:cs typeface="Times New Roman" pitchFamily="18" charset="0"/>
              </a:rPr>
              <a:t> time</a:t>
            </a: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11510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Enough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with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nouns</a:t>
            </a:r>
            <a:endParaRPr lang="es-ES" sz="28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915815" y="3363838"/>
            <a:ext cx="2592288" cy="8640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Enough</a:t>
            </a:r>
            <a:r>
              <a:rPr lang="es-ES" dirty="0"/>
              <a:t> </a:t>
            </a:r>
            <a:r>
              <a:rPr lang="es-ES" dirty="0" smtClean="0"/>
              <a:t>+ </a:t>
            </a:r>
            <a:r>
              <a:rPr lang="es-ES" dirty="0" err="1" smtClean="0"/>
              <a:t>noun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4" b="9178"/>
          <a:stretch/>
        </p:blipFill>
        <p:spPr bwMode="auto">
          <a:xfrm>
            <a:off x="6300192" y="123478"/>
            <a:ext cx="2647950" cy="14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9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203598"/>
            <a:ext cx="5184576" cy="29825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Your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speech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was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good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in </a:t>
            </a:r>
            <a:r>
              <a:rPr lang="es-ES" sz="1800" dirty="0" err="1" smtClean="0">
                <a:cs typeface="Times New Roman" pitchFamily="18" charset="0"/>
              </a:rPr>
              <a:t>order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convince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president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give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us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that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money</a:t>
            </a:r>
            <a:r>
              <a:rPr lang="es-ES" sz="1800" dirty="0" smtClean="0">
                <a:cs typeface="Times New Roman" pitchFamily="18" charset="0"/>
              </a:rPr>
              <a:t>. </a:t>
            </a:r>
            <a:endParaRPr lang="es-ES" sz="1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Life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was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comfortable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have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big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families</a:t>
            </a:r>
            <a:r>
              <a:rPr lang="es-ES" sz="1800" dirty="0" smtClean="0">
                <a:cs typeface="Times New Roman" pitchFamily="18" charset="0"/>
              </a:rPr>
              <a:t> 50 </a:t>
            </a:r>
            <a:r>
              <a:rPr lang="es-ES" sz="1800" dirty="0" err="1" smtClean="0">
                <a:cs typeface="Times New Roman" pitchFamily="18" charset="0"/>
              </a:rPr>
              <a:t>years</a:t>
            </a:r>
            <a:r>
              <a:rPr lang="es-ES" sz="1800" dirty="0" smtClean="0">
                <a:cs typeface="Times New Roman" pitchFamily="18" charset="0"/>
              </a:rPr>
              <a:t> ago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My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father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wasn’t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tall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enough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when</a:t>
            </a:r>
            <a:r>
              <a:rPr lang="es-ES" sz="1800" dirty="0" smtClean="0">
                <a:cs typeface="Times New Roman" pitchFamily="18" charset="0"/>
              </a:rPr>
              <a:t> he </a:t>
            </a:r>
            <a:r>
              <a:rPr lang="es-ES" sz="1800" dirty="0" err="1" smtClean="0">
                <a:cs typeface="Times New Roman" pitchFamily="18" charset="0"/>
              </a:rPr>
              <a:t>was</a:t>
            </a:r>
            <a:r>
              <a:rPr lang="es-ES" sz="1800" dirty="0" smtClean="0">
                <a:cs typeface="Times New Roman" pitchFamily="18" charset="0"/>
              </a:rPr>
              <a:t> in </a:t>
            </a:r>
            <a:r>
              <a:rPr lang="es-ES" sz="1800" dirty="0" err="1" smtClean="0">
                <a:cs typeface="Times New Roman" pitchFamily="18" charset="0"/>
              </a:rPr>
              <a:t>high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school</a:t>
            </a:r>
            <a:r>
              <a:rPr lang="es-ES" sz="1800" dirty="0" smtClean="0">
                <a:cs typeface="Times New Roman" pitchFamily="18" charset="0"/>
              </a:rPr>
              <a:t>. He </a:t>
            </a:r>
            <a:r>
              <a:rPr lang="es-ES" sz="1800" dirty="0" err="1" smtClean="0">
                <a:cs typeface="Times New Roman" pitchFamily="18" charset="0"/>
              </a:rPr>
              <a:t>couldn’t</a:t>
            </a:r>
            <a:r>
              <a:rPr lang="es-ES" sz="1800" dirty="0" smtClean="0">
                <a:cs typeface="Times New Roman" pitchFamily="18" charset="0"/>
              </a:rPr>
              <a:t> be </a:t>
            </a:r>
            <a:r>
              <a:rPr lang="es-ES" sz="1800" dirty="0" err="1" smtClean="0">
                <a:cs typeface="Times New Roman" pitchFamily="18" charset="0"/>
              </a:rPr>
              <a:t>part</a:t>
            </a:r>
            <a:r>
              <a:rPr lang="es-ES" sz="1800" dirty="0" smtClean="0">
                <a:cs typeface="Times New Roman" pitchFamily="18" charset="0"/>
              </a:rPr>
              <a:t> of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basketball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team</a:t>
            </a:r>
            <a:r>
              <a:rPr lang="es-ES" sz="1800" dirty="0" smtClean="0">
                <a:cs typeface="Times New Roman" pitchFamily="18" charset="0"/>
              </a:rPr>
              <a:t>.</a:t>
            </a: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11510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Enough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with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adjectives</a:t>
            </a:r>
            <a:endParaRPr lang="es-ES" sz="28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843808" y="3795886"/>
            <a:ext cx="2751359" cy="8640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50" dirty="0" err="1" smtClean="0">
                <a:solidFill>
                  <a:prstClr val="white"/>
                </a:solidFill>
              </a:rPr>
              <a:t>Adjective</a:t>
            </a:r>
            <a:r>
              <a:rPr lang="es-ES" sz="1750" dirty="0" smtClean="0">
                <a:solidFill>
                  <a:prstClr val="white"/>
                </a:solidFill>
              </a:rPr>
              <a:t> + </a:t>
            </a:r>
            <a:r>
              <a:rPr lang="es-ES" sz="1750" dirty="0" err="1" smtClean="0">
                <a:solidFill>
                  <a:prstClr val="white"/>
                </a:solidFill>
              </a:rPr>
              <a:t>enough</a:t>
            </a:r>
            <a:endParaRPr lang="es-ES" sz="1750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486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524</Words>
  <Application>Microsoft Office PowerPoint</Application>
  <PresentationFormat>Presentación en pantalla (16:9)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Unit 5-B Too – Enough </vt:lpstr>
      <vt:lpstr>An adverb</vt:lpstr>
      <vt:lpstr>Too with adjectives</vt:lpstr>
      <vt:lpstr>Too with adverbs</vt:lpstr>
      <vt:lpstr>Too much</vt:lpstr>
      <vt:lpstr>Too many</vt:lpstr>
      <vt:lpstr>As pronouns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Karina Espinoza Flores</cp:lastModifiedBy>
  <cp:revision>112</cp:revision>
  <dcterms:created xsi:type="dcterms:W3CDTF">2015-02-13T23:43:15Z</dcterms:created>
  <dcterms:modified xsi:type="dcterms:W3CDTF">2017-06-14T17:53:39Z</dcterms:modified>
</cp:coreProperties>
</file>