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3" r:id="rId3"/>
    <p:sldId id="264" r:id="rId4"/>
    <p:sldId id="265" r:id="rId5"/>
    <p:sldId id="266" r:id="rId6"/>
    <p:sldId id="281" r:id="rId7"/>
    <p:sldId id="277" r:id="rId8"/>
    <p:sldId id="282" r:id="rId9"/>
    <p:sldId id="278" r:id="rId10"/>
    <p:sldId id="284" r:id="rId11"/>
    <p:sldId id="279" r:id="rId12"/>
    <p:sldId id="285" r:id="rId13"/>
    <p:sldId id="275" r:id="rId14"/>
    <p:sldId id="276" r:id="rId15"/>
    <p:sldId id="258" r:id="rId16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8E99-15DA-48D4-BC82-270818163FB8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DDB3-D5E1-477F-9403-7990F90C8D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6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DDB3-D5E1-477F-9403-7990F90C8D6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0193" y="976226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Presentación de la asignatura</a:t>
            </a:r>
            <a:br>
              <a:rPr lang="es-PE" sz="2800" b="1" dirty="0" smtClean="0">
                <a:latin typeface="Century Gothic"/>
                <a:cs typeface="Century Gothic"/>
              </a:rPr>
            </a:br>
            <a:r>
              <a:rPr lang="es-PE" sz="3600" b="1" dirty="0" smtClean="0">
                <a:latin typeface="Century Gothic"/>
                <a:cs typeface="Century Gothic"/>
              </a:rPr>
              <a:t>Derecho del Medio Ambiente</a:t>
            </a:r>
            <a:endParaRPr lang="es-PE" sz="3600" b="1" dirty="0">
              <a:latin typeface="Century Gothic"/>
              <a:cs typeface="Century Gothic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252705" y="2011461"/>
            <a:ext cx="659820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Abg. Emma Consuelo Jaramillo Cabrera</a:t>
            </a:r>
            <a:endParaRPr lang="es-PE" sz="2800" b="1" dirty="0">
              <a:latin typeface="Century Gothic"/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611" y="2515517"/>
            <a:ext cx="3528392" cy="23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Resultado de imagen para participación ciudad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8756"/>
            <a:ext cx="1855704" cy="17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06999" y="51470"/>
            <a:ext cx="8037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III: </a:t>
            </a:r>
            <a:r>
              <a:rPr lang="es-PE" sz="2800" b="1" dirty="0" smtClean="0">
                <a:cs typeface="Century Gothic"/>
              </a:rPr>
              <a:t>Aprovechamiento </a:t>
            </a:r>
            <a:r>
              <a:rPr lang="es-PE" sz="2800" b="1" dirty="0">
                <a:cs typeface="Century Gothic"/>
              </a:rPr>
              <a:t>sostenible de los recursos naturales, diversidad biológica y áreas naturales </a:t>
            </a:r>
            <a:r>
              <a:rPr lang="es-PE" sz="2800" b="1" dirty="0" smtClean="0">
                <a:cs typeface="Century Gothic"/>
              </a:rPr>
              <a:t>protegidas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436465"/>
            <a:ext cx="7344816" cy="2042726"/>
          </a:xfrm>
        </p:spPr>
        <p:txBody>
          <a:bodyPr>
            <a:normAutofit/>
          </a:bodyPr>
          <a:lstStyle/>
          <a:p>
            <a:pPr algn="just"/>
            <a:r>
              <a:rPr lang="es-PE" sz="1800" b="1" dirty="0" smtClean="0"/>
              <a:t>Actividades:</a:t>
            </a:r>
          </a:p>
          <a:p>
            <a:pPr algn="just"/>
            <a:r>
              <a:rPr lang="es-PE" sz="1800" dirty="0" smtClean="0"/>
              <a:t>Relacionar </a:t>
            </a:r>
            <a:r>
              <a:rPr lang="es-PE" sz="1800" dirty="0"/>
              <a:t>tres estudios de impacto ambiental aprobados de diferentes actividades productivas con sus respectivos talleres informativos o audiencias públicas en base a información del </a:t>
            </a:r>
            <a:r>
              <a:rPr lang="es-PE" sz="1800" dirty="0" smtClean="0"/>
              <a:t>SENACE.</a:t>
            </a:r>
          </a:p>
          <a:p>
            <a:pPr algn="just"/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12513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97613" y="26831"/>
            <a:ext cx="8046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IV: </a:t>
            </a:r>
            <a:r>
              <a:rPr lang="es-PE" sz="2800" b="1" dirty="0">
                <a:cs typeface="Century Gothic"/>
              </a:rPr>
              <a:t>Recursos forestales, de fauna silvestre, hídricos y defensa del medio </a:t>
            </a:r>
            <a:r>
              <a:rPr lang="es-PE" sz="2800" b="1" dirty="0" smtClean="0">
                <a:cs typeface="Century Gothic"/>
              </a:rPr>
              <a:t>ambiente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1059582"/>
            <a:ext cx="3330371" cy="1898710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Recursos forestales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Recursos de fauna silvestre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Recursos hídricos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Defensa del medio ambiente</a:t>
            </a:r>
          </a:p>
        </p:txBody>
      </p:sp>
      <p:pic>
        <p:nvPicPr>
          <p:cNvPr id="7" name="Picture 2" descr="Resultado de imagen para recursos forestales y de fauna silvest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5249" r="36243" b="18640"/>
          <a:stretch/>
        </p:blipFill>
        <p:spPr bwMode="auto">
          <a:xfrm>
            <a:off x="3563888" y="2787774"/>
            <a:ext cx="2135410" cy="18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1600" y="123478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IV: </a:t>
            </a:r>
            <a:r>
              <a:rPr lang="es-PE" sz="2800" b="1" dirty="0">
                <a:cs typeface="Century Gothic"/>
              </a:rPr>
              <a:t>Recursos forestales, de fauna silvestre, hídricos y defensa del medio </a:t>
            </a:r>
            <a:r>
              <a:rPr lang="es-PE" sz="2800" b="1" dirty="0" smtClean="0">
                <a:cs typeface="Century Gothic"/>
              </a:rPr>
              <a:t>ambiente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275606"/>
            <a:ext cx="7362819" cy="1178630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Actividades:</a:t>
            </a:r>
          </a:p>
          <a:p>
            <a:r>
              <a:rPr lang="es-PE" sz="1800" dirty="0" smtClean="0"/>
              <a:t>Preparar </a:t>
            </a:r>
            <a:r>
              <a:rPr lang="es-PE" sz="1800" dirty="0"/>
              <a:t>un cuadro comparativo de las concesiones forestales: maderables, no maderables y de conservación utilizando información del </a:t>
            </a:r>
            <a:r>
              <a:rPr lang="es-PE" sz="1800" dirty="0" smtClean="0"/>
              <a:t>SERFOR.</a:t>
            </a:r>
          </a:p>
        </p:txBody>
      </p:sp>
      <p:pic>
        <p:nvPicPr>
          <p:cNvPr id="14338" name="Picture 2" descr="Resultado de imagen para concesiones forest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52257"/>
            <a:ext cx="2804318" cy="16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5576" y="1059582"/>
            <a:ext cx="2949178" cy="18722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Manual auto formativo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Video clases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Podcast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Foros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Biblioteca virtual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7774"/>
            <a:ext cx="4211960" cy="1805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87624" y="339502"/>
            <a:ext cx="743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Recursos educativos virtuales</a:t>
            </a:r>
          </a:p>
        </p:txBody>
      </p:sp>
    </p:spTree>
    <p:extLst>
      <p:ext uri="{BB962C8B-B14F-4D97-AF65-F5344CB8AC3E}">
        <p14:creationId xmlns:p14="http://schemas.microsoft.com/office/powerpoint/2010/main" val="27139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1009422"/>
            <a:ext cx="7416824" cy="162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En las sesiones virtuales de cada semana, guiaré tu aprendizaje, orientaré el desarrollo de actividades y atenderé tus dudas e inquietudes.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Con estas indicaciones, estamos listos para iniciar nuestra asignatura.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Las inquietudes escritas en el foro serán respondidas en un plazo no mayor a 48 horas. 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02" y="2779725"/>
            <a:ext cx="2704195" cy="17847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3395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cs typeface="Century Gothic"/>
              </a:rPr>
              <a:t>Recomendaciones finales</a:t>
            </a:r>
            <a:endParaRPr lang="es-PE" sz="2800" b="1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7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esultado de imagen para derecho ambien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6271"/>
          <a:stretch/>
        </p:blipFill>
        <p:spPr bwMode="auto">
          <a:xfrm>
            <a:off x="3203848" y="2283718"/>
            <a:ext cx="2526238" cy="20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3"/>
          <p:cNvSpPr>
            <a:spLocks noGrp="1"/>
          </p:cNvSpPr>
          <p:nvPr>
            <p:ph type="title"/>
          </p:nvPr>
        </p:nvSpPr>
        <p:spPr>
          <a:xfrm>
            <a:off x="1613" y="1266945"/>
            <a:ext cx="9144000" cy="1008112"/>
          </a:xfrm>
        </p:spPr>
        <p:txBody>
          <a:bodyPr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Bienvenido a la asignatura</a:t>
            </a:r>
            <a:br>
              <a:rPr lang="es-PE" sz="2800" b="1" dirty="0" smtClean="0">
                <a:latin typeface="Century Gothic" panose="020B0502020202020204" pitchFamily="34" charset="0"/>
              </a:rPr>
            </a:br>
            <a:r>
              <a:rPr lang="es-PE" sz="3600" b="1" dirty="0">
                <a:latin typeface="Century Gothic"/>
                <a:cs typeface="Century Gothic"/>
              </a:rPr>
              <a:t>Derecho del Medio </a:t>
            </a:r>
            <a:r>
              <a:rPr lang="es-PE" sz="3600" b="1" dirty="0" smtClean="0">
                <a:latin typeface="Century Gothic"/>
                <a:cs typeface="Century Gothic"/>
              </a:rPr>
              <a:t>Ambiente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31590"/>
            <a:ext cx="7560840" cy="1656184"/>
          </a:xfrm>
        </p:spPr>
        <p:txBody>
          <a:bodyPr>
            <a:noAutofit/>
          </a:bodyPr>
          <a:lstStyle/>
          <a:p>
            <a:pPr algn="just"/>
            <a:r>
              <a:rPr lang="es-PE" sz="1800" dirty="0">
                <a:latin typeface="+mn-lt"/>
              </a:rPr>
              <a:t>Esta asignatura pertenece al área de conocimientos formativos, es de naturaleza </a:t>
            </a:r>
            <a:r>
              <a:rPr lang="es-PE" sz="1800" dirty="0" smtClean="0">
                <a:latin typeface="+mn-lt"/>
              </a:rPr>
              <a:t>teórico-práctica; </a:t>
            </a:r>
            <a:r>
              <a:rPr lang="es-PE" sz="1800" dirty="0">
                <a:latin typeface="+mn-lt"/>
              </a:rPr>
              <a:t>se estudian las bases filosóficas, científicas, económicas y fundamentalmente jurídicas para una adecuada regulación sobre </a:t>
            </a:r>
            <a:r>
              <a:rPr lang="es-PE" sz="1800" dirty="0" smtClean="0">
                <a:latin typeface="+mn-lt"/>
              </a:rPr>
              <a:t>los recursos naturales y el </a:t>
            </a:r>
            <a:r>
              <a:rPr lang="es-PE" sz="1800" dirty="0">
                <a:latin typeface="+mn-lt"/>
              </a:rPr>
              <a:t>medio ambiente. Se </a:t>
            </a:r>
            <a:r>
              <a:rPr lang="es-PE" sz="1800" dirty="0" smtClean="0">
                <a:latin typeface="+mn-lt"/>
              </a:rPr>
              <a:t>examina </a:t>
            </a:r>
            <a:r>
              <a:rPr lang="es-PE" sz="1800" dirty="0">
                <a:latin typeface="+mn-lt"/>
              </a:rPr>
              <a:t>críticamente la regulación existente y se exploran los mecanismos más adecuados de una política de aprovechamiento sostenible de los recursos naturales y de protección del medio </a:t>
            </a:r>
            <a:r>
              <a:rPr lang="es-PE" sz="1800" dirty="0" smtClean="0">
                <a:latin typeface="+mn-lt"/>
              </a:rPr>
              <a:t>ambiente.</a:t>
            </a:r>
            <a:endParaRPr lang="es-PE" sz="1800" dirty="0"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05" y="3395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cs typeface="Century Gothic"/>
              </a:rPr>
              <a:t>Derecho del Medio Ambiente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77" y="2859782"/>
            <a:ext cx="3323655" cy="17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7574"/>
            <a:ext cx="7560840" cy="1584176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latin typeface="+mn-lt"/>
              </a:rPr>
              <a:t>El estudiante al finalizar la presente asignatura: conoce la doctrina sobre el medio ambiente y fundamenta sus puntos de vista sobre delitos concretos; conoce las diversas normas sobre la utilización, aprovechamiento y protección del medio ambiente y los recursos naturales; investiga sobre el cumplimiento de las normas ambientales y argumenta con los conocimientos aprehendidos la defensa del cumplimiento de las normas </a:t>
            </a:r>
            <a:r>
              <a:rPr lang="es-PE" sz="1800" dirty="0" smtClean="0">
                <a:latin typeface="+mn-lt"/>
              </a:rPr>
              <a:t>ambientales.</a:t>
            </a:r>
            <a:endParaRPr lang="es-PE" sz="1800" dirty="0">
              <a:latin typeface="+mn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4115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Competencia de la asignatura</a:t>
            </a:r>
            <a:endParaRPr lang="es-ES" sz="2800" b="1" dirty="0">
              <a:cs typeface="Century Gothic"/>
            </a:endParaRPr>
          </a:p>
        </p:txBody>
      </p:sp>
      <p:pic>
        <p:nvPicPr>
          <p:cNvPr id="10" name="Picture 2" descr="Resultado de imagen para derecho intern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20" y="2787774"/>
            <a:ext cx="3184560" cy="17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85002"/>
              </p:ext>
            </p:extLst>
          </p:nvPr>
        </p:nvGraphicFramePr>
        <p:xfrm>
          <a:off x="467544" y="1131590"/>
          <a:ext cx="7416824" cy="25546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7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IV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9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PE" sz="1800" b="0" dirty="0" smtClean="0">
                          <a:effectLst/>
                          <a:latin typeface="+mn-lt"/>
                          <a:cs typeface="Times New Roman"/>
                        </a:rPr>
                        <a:t>Medio ambiente   y derecho ambiental</a:t>
                      </a:r>
                      <a:endParaRPr lang="es-PE" sz="18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  <a:ea typeface="Times New Roman"/>
                        </a:rPr>
                        <a:t>Derecho ambiental internacional,  política nacional del ambiente y sistema nacional de gestión ambiental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  <a:ea typeface="Times New Roman"/>
                        </a:rPr>
                        <a:t>Aprovechamiento sostenible de los recursos naturales, diversidad biológica y áreas naturales protegidas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  <a:ea typeface="Times New Roman"/>
                        </a:rPr>
                        <a:t>Recursos forestales, de fauna silvestre, hídricos y defensa del medio ambiente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3395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Unidades didácticas</a:t>
            </a:r>
            <a:endParaRPr lang="es-ES" sz="2800" b="1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9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131590"/>
            <a:ext cx="6768752" cy="1872208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Medio ambiente.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Historia y evolución del derecho </a:t>
            </a:r>
            <a:r>
              <a:rPr lang="es-PE" sz="1800" dirty="0" smtClean="0"/>
              <a:t>ambiental.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Definición </a:t>
            </a:r>
            <a:r>
              <a:rPr lang="es-PE" sz="1800" dirty="0"/>
              <a:t>y características del derecho </a:t>
            </a:r>
            <a:r>
              <a:rPr lang="es-PE" sz="1800" dirty="0" smtClean="0"/>
              <a:t>ambiental.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Principios </a:t>
            </a:r>
            <a:r>
              <a:rPr lang="es-PE" sz="1800" dirty="0"/>
              <a:t>y fuentes del derecho </a:t>
            </a:r>
            <a:r>
              <a:rPr lang="es-PE" sz="1800" dirty="0" smtClean="0"/>
              <a:t>ambiental.</a:t>
            </a:r>
            <a:endParaRPr lang="es-PE" sz="1800" dirty="0"/>
          </a:p>
        </p:txBody>
      </p:sp>
      <p:sp>
        <p:nvSpPr>
          <p:cNvPr id="5" name="Rectángulo 4"/>
          <p:cNvSpPr/>
          <p:nvPr/>
        </p:nvSpPr>
        <p:spPr>
          <a:xfrm>
            <a:off x="1043608" y="339502"/>
            <a:ext cx="743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I: </a:t>
            </a:r>
            <a:r>
              <a:rPr lang="es-PE" sz="2800" b="1" dirty="0">
                <a:cs typeface="Century Gothic"/>
              </a:rPr>
              <a:t>Medio ambiente </a:t>
            </a:r>
            <a:r>
              <a:rPr lang="es-PE" sz="2800" b="1" dirty="0" smtClean="0">
                <a:cs typeface="Century Gothic"/>
              </a:rPr>
              <a:t>y </a:t>
            </a:r>
            <a:r>
              <a:rPr lang="es-PE" sz="2800" b="1" dirty="0">
                <a:cs typeface="Century Gothic"/>
              </a:rPr>
              <a:t>derecho </a:t>
            </a:r>
            <a:r>
              <a:rPr lang="es-PE" sz="2800" b="1" dirty="0" smtClean="0">
                <a:cs typeface="Century Gothic"/>
              </a:rPr>
              <a:t>ambiental</a:t>
            </a:r>
            <a:endParaRPr lang="es-ES" sz="2800" b="1" dirty="0">
              <a:cs typeface="Century Gothic"/>
            </a:endParaRPr>
          </a:p>
        </p:txBody>
      </p:sp>
      <p:pic>
        <p:nvPicPr>
          <p:cNvPr id="3074" name="Picture 2" descr="Resultado de imagen para desarrollo soste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31790"/>
            <a:ext cx="1944216" cy="17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082648"/>
            <a:ext cx="7344816" cy="1224136"/>
          </a:xfrm>
        </p:spPr>
        <p:txBody>
          <a:bodyPr>
            <a:normAutofit/>
          </a:bodyPr>
          <a:lstStyle/>
          <a:p>
            <a:pPr algn="just"/>
            <a:r>
              <a:rPr lang="es-PE" sz="1800" b="1" dirty="0" smtClean="0"/>
              <a:t>Actividades:</a:t>
            </a:r>
          </a:p>
          <a:p>
            <a:pPr algn="just"/>
            <a:r>
              <a:rPr lang="es-PE" sz="1800" dirty="0" smtClean="0"/>
              <a:t>Preparar </a:t>
            </a:r>
            <a:r>
              <a:rPr lang="es-PE" sz="1800" dirty="0"/>
              <a:t>una tabla temática comparativa de los principios de la Declaración de Estocolmo sobre el Medio Humano y la Declaración de Río sobre el Medio Ambiente y </a:t>
            </a:r>
            <a:r>
              <a:rPr lang="es-PE" sz="1800" dirty="0" smtClean="0"/>
              <a:t>Desarrollo.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624" y="339502"/>
            <a:ext cx="743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cs typeface="Century Gothic"/>
              </a:rPr>
              <a:t>Unidad I: </a:t>
            </a:r>
            <a:r>
              <a:rPr lang="es-PE" sz="2800" b="1" dirty="0">
                <a:cs typeface="Century Gothic"/>
              </a:rPr>
              <a:t>Medio ambiente </a:t>
            </a:r>
            <a:r>
              <a:rPr lang="es-PE" sz="2800" b="1" dirty="0" smtClean="0">
                <a:cs typeface="Century Gothic"/>
              </a:rPr>
              <a:t>y </a:t>
            </a:r>
            <a:r>
              <a:rPr lang="es-PE" sz="2800" b="1" dirty="0">
                <a:cs typeface="Century Gothic"/>
              </a:rPr>
              <a:t>derecho </a:t>
            </a:r>
            <a:r>
              <a:rPr lang="es-PE" sz="2800" b="1" dirty="0" smtClean="0">
                <a:cs typeface="Century Gothic"/>
              </a:rPr>
              <a:t>ambiental</a:t>
            </a:r>
            <a:endParaRPr lang="es-ES" sz="2800" b="1" dirty="0">
              <a:cs typeface="Century Gothic"/>
            </a:endParaRPr>
          </a:p>
        </p:txBody>
      </p:sp>
      <p:pic>
        <p:nvPicPr>
          <p:cNvPr id="7" name="Picture 6" descr="Resultado de imagen para declaración de 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9742"/>
            <a:ext cx="3727473" cy="20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15616" y="51470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II: </a:t>
            </a:r>
            <a:r>
              <a:rPr lang="es-PE" sz="2800" b="1" dirty="0">
                <a:cs typeface="Century Gothic"/>
              </a:rPr>
              <a:t>Derecho ambiental internacional,  política nacional del ambiente y sistema nacional de gestión </a:t>
            </a:r>
            <a:r>
              <a:rPr lang="es-PE" sz="2800" b="1" dirty="0" smtClean="0">
                <a:cs typeface="Century Gothic"/>
              </a:rPr>
              <a:t>ambiental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419622"/>
            <a:ext cx="7416824" cy="1296144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dirty="0"/>
              <a:t>Derecho ambiental </a:t>
            </a:r>
            <a:r>
              <a:rPr lang="es-ES" sz="1800" dirty="0" smtClean="0"/>
              <a:t>internacional.</a:t>
            </a: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Política Nacional del Ambiente y Sistema Nacional de Gestión </a:t>
            </a:r>
            <a:r>
              <a:rPr lang="es-PE" sz="1800" dirty="0" smtClean="0"/>
              <a:t>Ambiental.</a:t>
            </a:r>
          </a:p>
        </p:txBody>
      </p:sp>
      <p:pic>
        <p:nvPicPr>
          <p:cNvPr id="7" name="Picture 6" descr="Resultado de imagen para derecho interna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3275856" y="2804617"/>
            <a:ext cx="2702009" cy="17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15616" y="0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II: </a:t>
            </a:r>
            <a:r>
              <a:rPr lang="es-PE" sz="2800" b="1" dirty="0">
                <a:cs typeface="Century Gothic"/>
              </a:rPr>
              <a:t>Derecho ambiental internacional,  política nacional del ambiente y sistema nacional de gestión </a:t>
            </a:r>
            <a:r>
              <a:rPr lang="es-PE" sz="2800" b="1" dirty="0" smtClean="0">
                <a:cs typeface="Century Gothic"/>
              </a:rPr>
              <a:t>ambiental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384995"/>
            <a:ext cx="7416824" cy="991269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Actividades:</a:t>
            </a:r>
          </a:p>
          <a:p>
            <a:r>
              <a:rPr lang="es-PE" sz="1800" dirty="0" smtClean="0"/>
              <a:t>Preparar </a:t>
            </a:r>
            <a:r>
              <a:rPr lang="es-PE" sz="1800" dirty="0"/>
              <a:t>una línea de tiempo de los tratados internacionales sobre cambio climático indicando brevemente los principales acuerdos </a:t>
            </a:r>
            <a:r>
              <a:rPr lang="es-PE" sz="1800" dirty="0" smtClean="0"/>
              <a:t>alcanzados.</a:t>
            </a:r>
            <a:endParaRPr lang="es-ES" sz="1800" dirty="0"/>
          </a:p>
        </p:txBody>
      </p:sp>
      <p:pic>
        <p:nvPicPr>
          <p:cNvPr id="9" name="Picture 10" descr="Resultado de imagen para kyoto proto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7774"/>
            <a:ext cx="2321311" cy="16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aprovechamiento sostenible recursos natur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6383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97613" y="8125"/>
            <a:ext cx="8046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Century Gothic"/>
              </a:rPr>
              <a:t>Unidad III: </a:t>
            </a:r>
            <a:r>
              <a:rPr lang="es-PE" sz="2800" b="1" dirty="0" smtClean="0">
                <a:cs typeface="Century Gothic"/>
              </a:rPr>
              <a:t>Aprovechamiento </a:t>
            </a:r>
            <a:r>
              <a:rPr lang="es-PE" sz="2800" b="1" dirty="0">
                <a:cs typeface="Century Gothic"/>
              </a:rPr>
              <a:t>sostenible de los recursos naturales, diversidad biológica y áreas naturales </a:t>
            </a:r>
            <a:r>
              <a:rPr lang="es-PE" sz="2800" b="1" dirty="0" smtClean="0">
                <a:cs typeface="Century Gothic"/>
              </a:rPr>
              <a:t>protegidas</a:t>
            </a:r>
            <a:endParaRPr lang="es-PE" sz="2800" b="1" dirty="0">
              <a:cs typeface="Century Gothic"/>
            </a:endParaRP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347614"/>
            <a:ext cx="7434827" cy="2474774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Recursos </a:t>
            </a:r>
            <a:r>
              <a:rPr lang="es-PE" sz="1800" dirty="0"/>
              <a:t>naturales, dominio y aprovechamiento </a:t>
            </a:r>
            <a:r>
              <a:rPr lang="es-PE" sz="1800" dirty="0" smtClean="0"/>
              <a:t>sostenible.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Aspectos económicos, sociales y culturales del aprovechamiento sostenible de los recursos </a:t>
            </a:r>
            <a:r>
              <a:rPr lang="es-PE" sz="1800" dirty="0" smtClean="0"/>
              <a:t>naturales.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Diversidad biológica.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Áreas naturales </a:t>
            </a:r>
            <a:r>
              <a:rPr lang="es-PE" sz="1800" dirty="0" smtClean="0"/>
              <a:t>protegidas.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10111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585</Words>
  <Application>Microsoft Office PowerPoint</Application>
  <PresentationFormat>Presentación en pantalla (16:9)</PresentationFormat>
  <Paragraphs>61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Esta asignatura pertenece al área de conocimientos formativos, es de naturaleza teórico-práctica; se estudian las bases filosóficas, científicas, económicas y fundamentalmente jurídicas para una adecuada regulación sobre los recursos naturales y el medio ambiente. Se examina críticamente la regulación existente y se exploran los mecanismos más adecuados de una política de aprovechamiento sostenible de los recursos naturales y de protección del medio ambiente.</vt:lpstr>
      <vt:lpstr>El estudiante al finalizar la presente asignatura: conoce la doctrina sobre el medio ambiente y fundamenta sus puntos de vista sobre delitos concretos; conoce las diversas normas sobre la utilización, aprovechamiento y protección del medio ambiente y los recursos naturales; investiga sobre el cumplimiento de las normas ambientales y argumenta con los conocimientos aprehendidos la defensa del cumplimiento de las normas ambientales.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Bienvenido a la asignatura Derecho del Medio Ambiente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130</cp:revision>
  <dcterms:created xsi:type="dcterms:W3CDTF">2015-02-13T23:43:15Z</dcterms:created>
  <dcterms:modified xsi:type="dcterms:W3CDTF">2017-08-11T17:00:52Z</dcterms:modified>
</cp:coreProperties>
</file>