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92" r:id="rId3"/>
    <p:sldId id="283" r:id="rId4"/>
    <p:sldId id="295" r:id="rId5"/>
    <p:sldId id="300" r:id="rId6"/>
    <p:sldId id="301" r:id="rId7"/>
    <p:sldId id="302" r:id="rId8"/>
    <p:sldId id="299" r:id="rId9"/>
    <p:sldId id="258" r:id="rId10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A5"/>
    <a:srgbClr val="DC03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6395" autoAdjust="0"/>
  </p:normalViewPr>
  <p:slideViewPr>
    <p:cSldViewPr>
      <p:cViewPr varScale="1">
        <p:scale>
          <a:sx n="152" d="100"/>
          <a:sy n="152" d="100"/>
        </p:scale>
        <p:origin x="834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C6C08-AAA0-4D81-A4F9-89461EFACFBB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B642F-1631-4AE1-AC7A-BBC7A57CDF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502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131590"/>
            <a:ext cx="9144000" cy="1790700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PE" sz="3600" b="1" dirty="0" smtClean="0">
                <a:latin typeface="Century Gothic" panose="020B0502020202020204" pitchFamily="34" charset="0"/>
              </a:rPr>
              <a:t>El circulo de la innovación</a:t>
            </a:r>
            <a:r>
              <a:rPr lang="es-PE" sz="5400" b="1" dirty="0">
                <a:latin typeface="Calibri" pitchFamily="34" charset="0"/>
              </a:rPr>
              <a:t/>
            </a:r>
            <a:br>
              <a:rPr lang="es-PE" sz="5400" b="1" dirty="0">
                <a:latin typeface="Calibri" pitchFamily="34" charset="0"/>
              </a:rPr>
            </a:br>
            <a:r>
              <a:rPr lang="es-ES" sz="2000" b="1" spc="300" dirty="0" smtClean="0">
                <a:solidFill>
                  <a:srgbClr val="00A4A5"/>
                </a:solidFill>
                <a:latin typeface="Century Gothic" charset="0"/>
              </a:rPr>
              <a:t>la evolución de los negocios</a:t>
            </a:r>
            <a:endParaRPr lang="es-PE" sz="2400" b="1" spc="300" dirty="0">
              <a:solidFill>
                <a:srgbClr val="00A4A5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1" t="13601" r="30162" b="5400"/>
          <a:stretch/>
        </p:blipFill>
        <p:spPr>
          <a:xfrm>
            <a:off x="35496" y="3939902"/>
            <a:ext cx="2748464" cy="1183770"/>
          </a:xfrm>
          <a:prstGeom prst="rect">
            <a:avLst/>
          </a:prstGeom>
        </p:spPr>
      </p:pic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0" y="2490242"/>
            <a:ext cx="9144000" cy="432048"/>
          </a:xfrm>
        </p:spPr>
        <p:txBody>
          <a:bodyPr>
            <a:noAutofit/>
          </a:bodyPr>
          <a:lstStyle/>
          <a:p>
            <a:r>
              <a:rPr lang="es-ES" b="1" dirty="0" smtClean="0">
                <a:latin typeface="Century Gothic" charset="0"/>
                <a:ea typeface="Century Gothic" charset="0"/>
                <a:cs typeface="Century Gothic" charset="0"/>
              </a:rPr>
              <a:t>Centro de Emprendimiento Continental</a:t>
            </a:r>
          </a:p>
          <a:p>
            <a:endParaRPr lang="es-ES_tradnl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67544" y="1131590"/>
            <a:ext cx="7886700" cy="3263504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PE" sz="2800" b="1" dirty="0" smtClean="0">
                <a:latin typeface="Century Gothic" panose="020B0502020202020204" pitchFamily="34" charset="0"/>
              </a:rPr>
              <a:t>“La riqueza emana de la innovación, no de la optimización” </a:t>
            </a:r>
            <a:r>
              <a:rPr lang="es-PE" dirty="0">
                <a:latin typeface="Century Gothic" panose="020B0502020202020204" pitchFamily="34" charset="0"/>
              </a:rPr>
              <a:t/>
            </a:r>
            <a:br>
              <a:rPr lang="es-PE" dirty="0">
                <a:latin typeface="Century Gothic" panose="020B0502020202020204" pitchFamily="34" charset="0"/>
              </a:rPr>
            </a:br>
            <a:r>
              <a:rPr lang="es-PE" dirty="0">
                <a:latin typeface="Century Gothic" panose="020B0502020202020204" pitchFamily="34" charset="0"/>
              </a:rPr>
              <a:t/>
            </a:r>
            <a:br>
              <a:rPr lang="es-PE" dirty="0">
                <a:latin typeface="Century Gothic" panose="020B0502020202020204" pitchFamily="34" charset="0"/>
              </a:rPr>
            </a:br>
            <a:r>
              <a:rPr lang="es-PE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s-PE" sz="2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Tom </a:t>
            </a:r>
            <a:r>
              <a:rPr lang="es-PE" sz="2800" b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Peters</a:t>
            </a:r>
            <a:endParaRPr lang="es-PE" sz="2800" b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s-PE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74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9162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s-PE" sz="2800" b="1" dirty="0" smtClean="0">
                <a:latin typeface="Century Gothic" panose="020B0502020202020204" pitchFamily="34" charset="0"/>
              </a:rPr>
              <a:t>¿Qué aporta esta herramienta?</a:t>
            </a:r>
            <a:endParaRPr lang="es-PE" sz="2800" dirty="0">
              <a:latin typeface="Century Gothic" panose="020B0502020202020204" pitchFamily="34" charset="0"/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0" t="1520" r="1544" b="1359"/>
          <a:stretch/>
        </p:blipFill>
        <p:spPr>
          <a:xfrm>
            <a:off x="1907704" y="1419621"/>
            <a:ext cx="1898181" cy="2880000"/>
          </a:xfrm>
        </p:spPr>
      </p:pic>
      <p:sp>
        <p:nvSpPr>
          <p:cNvPr id="11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http://image.casadellibro.com/a/l/t0/44/978842342294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028" y="1421925"/>
            <a:ext cx="2133333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/>
          <a:srcRect b="7638"/>
          <a:stretch/>
        </p:blipFill>
        <p:spPr>
          <a:xfrm rot="20074465">
            <a:off x="3832589" y="2423856"/>
            <a:ext cx="1202650" cy="118756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504056" y="2787774"/>
            <a:ext cx="1907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smtClean="0">
                <a:latin typeface="Century Gothic" panose="020B0502020202020204" pitchFamily="34" charset="0"/>
              </a:rPr>
              <a:t>Tom </a:t>
            </a:r>
            <a:r>
              <a:rPr lang="es-PE" b="1" dirty="0" err="1" smtClean="0">
                <a:latin typeface="Century Gothic" panose="020B0502020202020204" pitchFamily="34" charset="0"/>
              </a:rPr>
              <a:t>Peters</a:t>
            </a:r>
            <a:endParaRPr lang="es-PE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44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2728112" y="186084"/>
            <a:ext cx="5271951" cy="4284480"/>
            <a:chOff x="2728112" y="186084"/>
            <a:chExt cx="5271951" cy="4284480"/>
          </a:xfrm>
        </p:grpSpPr>
        <p:sp>
          <p:nvSpPr>
            <p:cNvPr id="6" name="Elipse 5"/>
            <p:cNvSpPr/>
            <p:nvPr/>
          </p:nvSpPr>
          <p:spPr>
            <a:xfrm>
              <a:off x="2728112" y="942162"/>
              <a:ext cx="3487119" cy="3528402"/>
            </a:xfrm>
            <a:prstGeom prst="ellipse">
              <a:avLst/>
            </a:prstGeom>
            <a:solidFill>
              <a:srgbClr val="92D050"/>
            </a:solidFill>
            <a:ln w="25400" cap="sq" cmpd="dbl">
              <a:noFill/>
              <a:prstDash val="lgDashDotDot"/>
              <a:miter lim="800000"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rgbClr r="0" g="0" b="0"/>
            </a:lnRef>
            <a:fillRef idx="2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Elipse 6"/>
            <p:cNvSpPr/>
            <p:nvPr/>
          </p:nvSpPr>
          <p:spPr>
            <a:xfrm>
              <a:off x="3139393" y="1325854"/>
              <a:ext cx="2664557" cy="276101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3121013"/>
                <a:satOff val="-3893"/>
                <a:lumOff val="915"/>
                <a:alphaOff val="0"/>
              </a:schemeClr>
            </a:fillRef>
            <a:effectRef idx="0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Elipse 7"/>
            <p:cNvSpPr/>
            <p:nvPr/>
          </p:nvSpPr>
          <p:spPr>
            <a:xfrm>
              <a:off x="3571721" y="1793472"/>
              <a:ext cx="1799901" cy="1825781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0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Elipse 8"/>
            <p:cNvSpPr/>
            <p:nvPr/>
          </p:nvSpPr>
          <p:spPr>
            <a:xfrm>
              <a:off x="4030959" y="2292562"/>
              <a:ext cx="881425" cy="827601"/>
            </a:xfrm>
            <a:prstGeom prst="ellipse">
              <a:avLst/>
            </a:prstGeom>
            <a:solidFill>
              <a:srgbClr val="FF0000"/>
            </a:solidFill>
            <a:ln w="3175"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rgbClr r="0" g="0" b="0"/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Forma libre 9"/>
            <p:cNvSpPr/>
            <p:nvPr/>
          </p:nvSpPr>
          <p:spPr>
            <a:xfrm>
              <a:off x="6487895" y="186084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S.Q.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1" name="Conector recto 10"/>
            <p:cNvSpPr/>
            <p:nvPr/>
          </p:nvSpPr>
          <p:spPr>
            <a:xfrm>
              <a:off x="6109853" y="547743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onector recto 11"/>
            <p:cNvSpPr/>
            <p:nvPr/>
          </p:nvSpPr>
          <p:spPr>
            <a:xfrm rot="5400000">
              <a:off x="4209562" y="785910"/>
              <a:ext cx="2137197" cy="16633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orma libre 12"/>
            <p:cNvSpPr/>
            <p:nvPr/>
          </p:nvSpPr>
          <p:spPr>
            <a:xfrm>
              <a:off x="6487895" y="909403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1 - 3 Años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Conector recto 13"/>
            <p:cNvSpPr/>
            <p:nvPr/>
          </p:nvSpPr>
          <p:spPr>
            <a:xfrm>
              <a:off x="6109853" y="1271064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Conector recto 14"/>
            <p:cNvSpPr/>
            <p:nvPr/>
          </p:nvSpPr>
          <p:spPr>
            <a:xfrm rot="5400000">
              <a:off x="4921425" y="1425945"/>
              <a:ext cx="1341796" cy="10325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orma libre 15"/>
            <p:cNvSpPr/>
            <p:nvPr/>
          </p:nvSpPr>
          <p:spPr>
            <a:xfrm>
              <a:off x="6487895" y="1821026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3 – 5 años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Conector recto 16"/>
            <p:cNvSpPr/>
            <p:nvPr/>
          </p:nvSpPr>
          <p:spPr>
            <a:xfrm>
              <a:off x="6081648" y="2142188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Conector recto 17"/>
            <p:cNvSpPr/>
            <p:nvPr/>
          </p:nvSpPr>
          <p:spPr>
            <a:xfrm rot="5400000">
              <a:off x="5512277" y="2171373"/>
              <a:ext cx="599060" cy="53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orma libre 18"/>
            <p:cNvSpPr/>
            <p:nvPr/>
          </p:nvSpPr>
          <p:spPr>
            <a:xfrm>
              <a:off x="6487895" y="2613112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5 años a más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Conector recto 19"/>
            <p:cNvSpPr/>
            <p:nvPr/>
          </p:nvSpPr>
          <p:spPr>
            <a:xfrm>
              <a:off x="6109853" y="2920591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Conector recto 20"/>
            <p:cNvSpPr/>
            <p:nvPr/>
          </p:nvSpPr>
          <p:spPr>
            <a:xfrm rot="5400000">
              <a:off x="5960334" y="2900106"/>
              <a:ext cx="127572" cy="1679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03" y="1419622"/>
            <a:ext cx="3518808" cy="2448272"/>
          </a:xfrm>
          <a:prstGeom prst="rect">
            <a:avLst/>
          </a:prstGeom>
        </p:spPr>
      </p:pic>
      <p:sp>
        <p:nvSpPr>
          <p:cNvPr id="4" name="Flecha derecha 3"/>
          <p:cNvSpPr/>
          <p:nvPr/>
        </p:nvSpPr>
        <p:spPr>
          <a:xfrm>
            <a:off x="3763286" y="2643758"/>
            <a:ext cx="36004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2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4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2728112" y="186084"/>
            <a:ext cx="5271951" cy="4284480"/>
            <a:chOff x="2728112" y="186084"/>
            <a:chExt cx="5271951" cy="4284480"/>
          </a:xfrm>
        </p:grpSpPr>
        <p:sp>
          <p:nvSpPr>
            <p:cNvPr id="6" name="Elipse 5"/>
            <p:cNvSpPr/>
            <p:nvPr/>
          </p:nvSpPr>
          <p:spPr>
            <a:xfrm>
              <a:off x="2728112" y="942162"/>
              <a:ext cx="3487119" cy="3528402"/>
            </a:xfrm>
            <a:prstGeom prst="ellipse">
              <a:avLst/>
            </a:prstGeom>
            <a:solidFill>
              <a:srgbClr val="92D050"/>
            </a:solidFill>
            <a:ln w="25400" cap="sq" cmpd="dbl">
              <a:noFill/>
              <a:prstDash val="lgDashDotDot"/>
              <a:miter lim="800000"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rgbClr r="0" g="0" b="0"/>
            </a:lnRef>
            <a:fillRef idx="2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Elipse 6"/>
            <p:cNvSpPr/>
            <p:nvPr/>
          </p:nvSpPr>
          <p:spPr>
            <a:xfrm>
              <a:off x="3139393" y="1325854"/>
              <a:ext cx="2664557" cy="276101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3121013"/>
                <a:satOff val="-3893"/>
                <a:lumOff val="915"/>
                <a:alphaOff val="0"/>
              </a:schemeClr>
            </a:fillRef>
            <a:effectRef idx="0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Elipse 7"/>
            <p:cNvSpPr/>
            <p:nvPr/>
          </p:nvSpPr>
          <p:spPr>
            <a:xfrm>
              <a:off x="3571721" y="1793472"/>
              <a:ext cx="1799901" cy="1825781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0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Elipse 8"/>
            <p:cNvSpPr/>
            <p:nvPr/>
          </p:nvSpPr>
          <p:spPr>
            <a:xfrm>
              <a:off x="4030959" y="2292562"/>
              <a:ext cx="881425" cy="827601"/>
            </a:xfrm>
            <a:prstGeom prst="ellipse">
              <a:avLst/>
            </a:prstGeom>
            <a:solidFill>
              <a:srgbClr val="FF0000"/>
            </a:solidFill>
            <a:ln w="3175"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rgbClr r="0" g="0" b="0"/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Forma libre 9"/>
            <p:cNvSpPr/>
            <p:nvPr/>
          </p:nvSpPr>
          <p:spPr>
            <a:xfrm>
              <a:off x="6487895" y="186084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S.Q.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1" name="Conector recto 10"/>
            <p:cNvSpPr/>
            <p:nvPr/>
          </p:nvSpPr>
          <p:spPr>
            <a:xfrm>
              <a:off x="6109853" y="547743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onector recto 11"/>
            <p:cNvSpPr/>
            <p:nvPr/>
          </p:nvSpPr>
          <p:spPr>
            <a:xfrm rot="5400000">
              <a:off x="4209562" y="785910"/>
              <a:ext cx="2137197" cy="16633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orma libre 12"/>
            <p:cNvSpPr/>
            <p:nvPr/>
          </p:nvSpPr>
          <p:spPr>
            <a:xfrm>
              <a:off x="6487895" y="909403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1 - 3 Años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Conector recto 13"/>
            <p:cNvSpPr/>
            <p:nvPr/>
          </p:nvSpPr>
          <p:spPr>
            <a:xfrm>
              <a:off x="6109853" y="1271064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Conector recto 14"/>
            <p:cNvSpPr/>
            <p:nvPr/>
          </p:nvSpPr>
          <p:spPr>
            <a:xfrm rot="5400000">
              <a:off x="4921425" y="1425945"/>
              <a:ext cx="1341796" cy="10325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orma libre 15"/>
            <p:cNvSpPr/>
            <p:nvPr/>
          </p:nvSpPr>
          <p:spPr>
            <a:xfrm>
              <a:off x="6487895" y="1821026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3 – 5 años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Conector recto 16"/>
            <p:cNvSpPr/>
            <p:nvPr/>
          </p:nvSpPr>
          <p:spPr>
            <a:xfrm>
              <a:off x="6081648" y="2142188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Conector recto 17"/>
            <p:cNvSpPr/>
            <p:nvPr/>
          </p:nvSpPr>
          <p:spPr>
            <a:xfrm rot="5400000">
              <a:off x="5512277" y="2171373"/>
              <a:ext cx="599060" cy="53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orma libre 18"/>
            <p:cNvSpPr/>
            <p:nvPr/>
          </p:nvSpPr>
          <p:spPr>
            <a:xfrm>
              <a:off x="6487895" y="2613112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5 años a más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Conector recto 19"/>
            <p:cNvSpPr/>
            <p:nvPr/>
          </p:nvSpPr>
          <p:spPr>
            <a:xfrm>
              <a:off x="6109853" y="2920591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Conector recto 20"/>
            <p:cNvSpPr/>
            <p:nvPr/>
          </p:nvSpPr>
          <p:spPr>
            <a:xfrm rot="5400000">
              <a:off x="5960334" y="2900106"/>
              <a:ext cx="127572" cy="1679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22" name="Imagen 21"/>
          <p:cNvPicPr>
            <a:picLocks noChangeAspect="1"/>
          </p:cNvPicPr>
          <p:nvPr/>
        </p:nvPicPr>
        <p:blipFill rotWithShape="1">
          <a:blip r:embed="rId2"/>
          <a:srcRect t="1613" b="6251"/>
          <a:stretch/>
        </p:blipFill>
        <p:spPr>
          <a:xfrm>
            <a:off x="253612" y="3094386"/>
            <a:ext cx="3816424" cy="1542150"/>
          </a:xfrm>
          <a:prstGeom prst="rect">
            <a:avLst/>
          </a:prstGeom>
        </p:spPr>
      </p:pic>
      <p:sp>
        <p:nvSpPr>
          <p:cNvPr id="2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98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2728112" y="186084"/>
            <a:ext cx="5271951" cy="4284480"/>
            <a:chOff x="2728112" y="186084"/>
            <a:chExt cx="5271951" cy="4284480"/>
          </a:xfrm>
        </p:grpSpPr>
        <p:sp>
          <p:nvSpPr>
            <p:cNvPr id="6" name="Elipse 5"/>
            <p:cNvSpPr/>
            <p:nvPr/>
          </p:nvSpPr>
          <p:spPr>
            <a:xfrm>
              <a:off x="2728112" y="942162"/>
              <a:ext cx="3487119" cy="3528402"/>
            </a:xfrm>
            <a:prstGeom prst="ellipse">
              <a:avLst/>
            </a:prstGeom>
            <a:solidFill>
              <a:srgbClr val="92D050"/>
            </a:solidFill>
            <a:ln w="25400" cap="sq" cmpd="dbl">
              <a:noFill/>
              <a:prstDash val="lgDashDotDot"/>
              <a:miter lim="800000"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rgbClr r="0" g="0" b="0"/>
            </a:lnRef>
            <a:fillRef idx="2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Elipse 6"/>
            <p:cNvSpPr/>
            <p:nvPr/>
          </p:nvSpPr>
          <p:spPr>
            <a:xfrm>
              <a:off x="3139393" y="1325854"/>
              <a:ext cx="2664557" cy="276101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3121013"/>
                <a:satOff val="-3893"/>
                <a:lumOff val="915"/>
                <a:alphaOff val="0"/>
              </a:schemeClr>
            </a:fillRef>
            <a:effectRef idx="0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Elipse 7"/>
            <p:cNvSpPr/>
            <p:nvPr/>
          </p:nvSpPr>
          <p:spPr>
            <a:xfrm>
              <a:off x="3571721" y="1793472"/>
              <a:ext cx="1799901" cy="1825781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0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Elipse 8"/>
            <p:cNvSpPr/>
            <p:nvPr/>
          </p:nvSpPr>
          <p:spPr>
            <a:xfrm>
              <a:off x="4030959" y="2292562"/>
              <a:ext cx="881425" cy="827601"/>
            </a:xfrm>
            <a:prstGeom prst="ellipse">
              <a:avLst/>
            </a:prstGeom>
            <a:solidFill>
              <a:srgbClr val="FF0000"/>
            </a:solidFill>
            <a:ln w="3175"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rgbClr r="0" g="0" b="0"/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Forma libre 9"/>
            <p:cNvSpPr/>
            <p:nvPr/>
          </p:nvSpPr>
          <p:spPr>
            <a:xfrm>
              <a:off x="6487895" y="186084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S.Q.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1" name="Conector recto 10"/>
            <p:cNvSpPr/>
            <p:nvPr/>
          </p:nvSpPr>
          <p:spPr>
            <a:xfrm>
              <a:off x="6109853" y="547743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onector recto 11"/>
            <p:cNvSpPr/>
            <p:nvPr/>
          </p:nvSpPr>
          <p:spPr>
            <a:xfrm rot="5400000">
              <a:off x="4209562" y="785910"/>
              <a:ext cx="2137197" cy="16633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orma libre 12"/>
            <p:cNvSpPr/>
            <p:nvPr/>
          </p:nvSpPr>
          <p:spPr>
            <a:xfrm>
              <a:off x="6487895" y="909403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1 - 3 Años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Conector recto 13"/>
            <p:cNvSpPr/>
            <p:nvPr/>
          </p:nvSpPr>
          <p:spPr>
            <a:xfrm>
              <a:off x="6109853" y="1271064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Conector recto 14"/>
            <p:cNvSpPr/>
            <p:nvPr/>
          </p:nvSpPr>
          <p:spPr>
            <a:xfrm rot="5400000">
              <a:off x="4921425" y="1425945"/>
              <a:ext cx="1341796" cy="10325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orma libre 15"/>
            <p:cNvSpPr/>
            <p:nvPr/>
          </p:nvSpPr>
          <p:spPr>
            <a:xfrm>
              <a:off x="6487895" y="1821026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3 – 5 años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Conector recto 16"/>
            <p:cNvSpPr/>
            <p:nvPr/>
          </p:nvSpPr>
          <p:spPr>
            <a:xfrm>
              <a:off x="6081648" y="2142188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Conector recto 17"/>
            <p:cNvSpPr/>
            <p:nvPr/>
          </p:nvSpPr>
          <p:spPr>
            <a:xfrm rot="5400000">
              <a:off x="5512277" y="2171373"/>
              <a:ext cx="599060" cy="53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orma libre 18"/>
            <p:cNvSpPr/>
            <p:nvPr/>
          </p:nvSpPr>
          <p:spPr>
            <a:xfrm>
              <a:off x="6487895" y="2613112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5 años a más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Conector recto 19"/>
            <p:cNvSpPr/>
            <p:nvPr/>
          </p:nvSpPr>
          <p:spPr>
            <a:xfrm>
              <a:off x="6109853" y="2920591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Conector recto 20"/>
            <p:cNvSpPr/>
            <p:nvPr/>
          </p:nvSpPr>
          <p:spPr>
            <a:xfrm rot="5400000">
              <a:off x="5960334" y="2900106"/>
              <a:ext cx="127572" cy="1679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4" name="Picture 2" descr="http://www.pointsoft.com.co/pointsoft.com.co/imagenes/equipo-trabajo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20288"/>
            <a:ext cx="3247818" cy="183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ángulo 24"/>
          <p:cNvSpPr/>
          <p:nvPr/>
        </p:nvSpPr>
        <p:spPr>
          <a:xfrm>
            <a:off x="1147134" y="363282"/>
            <a:ext cx="2754018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>
                  <a:solidFill>
                    <a:schemeClr val="bg1"/>
                  </a:solidFill>
                </a:ln>
                <a:effectLst/>
                <a:latin typeface="Century Gothic" panose="020B0502020202020204" pitchFamily="34" charset="0"/>
              </a:rPr>
              <a:t>Ecosistema</a:t>
            </a:r>
            <a:endParaRPr lang="es-ES" sz="2800" b="1" cap="none" spc="0" dirty="0">
              <a:ln w="0">
                <a:solidFill>
                  <a:schemeClr val="bg1"/>
                </a:solidFill>
              </a:ln>
              <a:effectLst/>
              <a:latin typeface="Century Gothic" panose="020B0502020202020204" pitchFamily="34" charset="0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3965993" y="1923678"/>
            <a:ext cx="99738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1 capa</a:t>
            </a:r>
            <a:endParaRPr lang="es-ES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3965992" y="1447024"/>
            <a:ext cx="99738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s-ES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 capa</a:t>
            </a:r>
            <a:endParaRPr lang="es-ES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967391" y="970370"/>
            <a:ext cx="99738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3 capa</a:t>
            </a:r>
            <a:endParaRPr lang="es-ES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19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2728112" y="186084"/>
            <a:ext cx="5271951" cy="4284480"/>
            <a:chOff x="2728112" y="186084"/>
            <a:chExt cx="5271951" cy="4284480"/>
          </a:xfrm>
        </p:grpSpPr>
        <p:sp>
          <p:nvSpPr>
            <p:cNvPr id="6" name="Elipse 5"/>
            <p:cNvSpPr/>
            <p:nvPr/>
          </p:nvSpPr>
          <p:spPr>
            <a:xfrm>
              <a:off x="2728112" y="942162"/>
              <a:ext cx="3487119" cy="3528402"/>
            </a:xfrm>
            <a:prstGeom prst="ellipse">
              <a:avLst/>
            </a:prstGeom>
            <a:solidFill>
              <a:srgbClr val="92D050"/>
            </a:solidFill>
            <a:ln w="25400" cap="sq" cmpd="dbl">
              <a:noFill/>
              <a:prstDash val="lgDashDotDot"/>
              <a:miter lim="800000"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rgbClr r="0" g="0" b="0"/>
            </a:lnRef>
            <a:fillRef idx="2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Elipse 6"/>
            <p:cNvSpPr/>
            <p:nvPr/>
          </p:nvSpPr>
          <p:spPr>
            <a:xfrm>
              <a:off x="3139393" y="1325854"/>
              <a:ext cx="2664557" cy="276101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3121013"/>
                <a:satOff val="-3893"/>
                <a:lumOff val="915"/>
                <a:alphaOff val="0"/>
              </a:schemeClr>
            </a:fillRef>
            <a:effectRef idx="0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Elipse 7"/>
            <p:cNvSpPr/>
            <p:nvPr/>
          </p:nvSpPr>
          <p:spPr>
            <a:xfrm>
              <a:off x="3571721" y="1793472"/>
              <a:ext cx="1799901" cy="1825781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0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Elipse 8"/>
            <p:cNvSpPr/>
            <p:nvPr/>
          </p:nvSpPr>
          <p:spPr>
            <a:xfrm>
              <a:off x="4030959" y="2292562"/>
              <a:ext cx="881425" cy="827601"/>
            </a:xfrm>
            <a:prstGeom prst="ellipse">
              <a:avLst/>
            </a:prstGeom>
            <a:solidFill>
              <a:srgbClr val="FF0000"/>
            </a:solidFill>
            <a:ln w="3175">
              <a:noFill/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1">
              <a:scrgbClr r="0" g="0" b="0"/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Forma libre 9"/>
            <p:cNvSpPr/>
            <p:nvPr/>
          </p:nvSpPr>
          <p:spPr>
            <a:xfrm>
              <a:off x="6487895" y="186084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S.Q.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1" name="Conector recto 10"/>
            <p:cNvSpPr/>
            <p:nvPr/>
          </p:nvSpPr>
          <p:spPr>
            <a:xfrm>
              <a:off x="6109853" y="547743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Conector recto 11"/>
            <p:cNvSpPr/>
            <p:nvPr/>
          </p:nvSpPr>
          <p:spPr>
            <a:xfrm rot="5400000">
              <a:off x="4209562" y="785910"/>
              <a:ext cx="2137197" cy="16633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orma libre 12"/>
            <p:cNvSpPr/>
            <p:nvPr/>
          </p:nvSpPr>
          <p:spPr>
            <a:xfrm>
              <a:off x="6487895" y="909403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1 - 3 Años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Conector recto 13"/>
            <p:cNvSpPr/>
            <p:nvPr/>
          </p:nvSpPr>
          <p:spPr>
            <a:xfrm>
              <a:off x="6109853" y="1271064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Conector recto 14"/>
            <p:cNvSpPr/>
            <p:nvPr/>
          </p:nvSpPr>
          <p:spPr>
            <a:xfrm rot="5400000">
              <a:off x="4921425" y="1425945"/>
              <a:ext cx="1341796" cy="10325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orma libre 15"/>
            <p:cNvSpPr/>
            <p:nvPr/>
          </p:nvSpPr>
          <p:spPr>
            <a:xfrm>
              <a:off x="6487895" y="1821026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3 – 5 años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Conector recto 16"/>
            <p:cNvSpPr/>
            <p:nvPr/>
          </p:nvSpPr>
          <p:spPr>
            <a:xfrm>
              <a:off x="6081648" y="2142188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Conector recto 17"/>
            <p:cNvSpPr/>
            <p:nvPr/>
          </p:nvSpPr>
          <p:spPr>
            <a:xfrm rot="5400000">
              <a:off x="5512277" y="2171373"/>
              <a:ext cx="599060" cy="53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orma libre 18"/>
            <p:cNvSpPr/>
            <p:nvPr/>
          </p:nvSpPr>
          <p:spPr>
            <a:xfrm>
              <a:off x="6487895" y="2613112"/>
              <a:ext cx="1512168" cy="723320"/>
            </a:xfrm>
            <a:custGeom>
              <a:avLst/>
              <a:gdLst>
                <a:gd name="connsiteX0" fmla="*/ 0 w 1512168"/>
                <a:gd name="connsiteY0" fmla="*/ 0 h 723320"/>
                <a:gd name="connsiteX1" fmla="*/ 1512168 w 1512168"/>
                <a:gd name="connsiteY1" fmla="*/ 0 h 723320"/>
                <a:gd name="connsiteX2" fmla="*/ 1512168 w 1512168"/>
                <a:gd name="connsiteY2" fmla="*/ 723320 h 723320"/>
                <a:gd name="connsiteX3" fmla="*/ 0 w 1512168"/>
                <a:gd name="connsiteY3" fmla="*/ 723320 h 723320"/>
                <a:gd name="connsiteX4" fmla="*/ 0 w 1512168"/>
                <a:gd name="connsiteY4" fmla="*/ 0 h 72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168" h="723320">
                  <a:moveTo>
                    <a:pt x="0" y="0"/>
                  </a:moveTo>
                  <a:lnTo>
                    <a:pt x="1512168" y="0"/>
                  </a:lnTo>
                  <a:lnTo>
                    <a:pt x="1512168" y="723320"/>
                  </a:lnTo>
                  <a:lnTo>
                    <a:pt x="0" y="7233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600" b="1" kern="1200" dirty="0" smtClean="0">
                  <a:latin typeface="Century Gothic" panose="020B0502020202020204" pitchFamily="34" charset="0"/>
                </a:rPr>
                <a:t>5 años a más</a:t>
              </a:r>
              <a:endParaRPr lang="es-PE" sz="1600" b="1" kern="1200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Conector recto 19"/>
            <p:cNvSpPr/>
            <p:nvPr/>
          </p:nvSpPr>
          <p:spPr>
            <a:xfrm>
              <a:off x="6109853" y="2920591"/>
              <a:ext cx="378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Conector recto 20"/>
            <p:cNvSpPr/>
            <p:nvPr/>
          </p:nvSpPr>
          <p:spPr>
            <a:xfrm rot="5400000">
              <a:off x="5960334" y="2900106"/>
              <a:ext cx="127572" cy="1679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1147134" y="372232"/>
            <a:ext cx="2754018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>
                  <a:solidFill>
                    <a:schemeClr val="bg1"/>
                  </a:solidFill>
                </a:ln>
                <a:effectLst/>
                <a:latin typeface="Century Gothic" panose="020B0502020202020204" pitchFamily="34" charset="0"/>
              </a:rPr>
              <a:t>Ecosistema</a:t>
            </a:r>
            <a:endParaRPr lang="es-ES" sz="2800" b="1" cap="none" spc="0" dirty="0">
              <a:ln w="0">
                <a:solidFill>
                  <a:schemeClr val="bg1"/>
                </a:solidFill>
              </a:ln>
              <a:effectLst/>
              <a:latin typeface="Century Gothic" panose="020B0502020202020204" pitchFamily="34" charset="0"/>
            </a:endParaRPr>
          </a:p>
        </p:txBody>
      </p:sp>
      <p:cxnSp>
        <p:nvCxnSpPr>
          <p:cNvPr id="29" name="Conector recto de flecha 28"/>
          <p:cNvCxnSpPr/>
          <p:nvPr/>
        </p:nvCxnSpPr>
        <p:spPr>
          <a:xfrm flipV="1">
            <a:off x="2627784" y="2864238"/>
            <a:ext cx="1313110" cy="1830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/>
          <p:nvPr/>
        </p:nvCxnSpPr>
        <p:spPr>
          <a:xfrm flipV="1">
            <a:off x="2820320" y="2987550"/>
            <a:ext cx="1187926" cy="5119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 flipV="1">
            <a:off x="3203148" y="3128258"/>
            <a:ext cx="952848" cy="9601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 flipV="1">
            <a:off x="3923928" y="3206012"/>
            <a:ext cx="428971" cy="12849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 flipH="1" flipV="1">
            <a:off x="4564034" y="3228124"/>
            <a:ext cx="144574" cy="13250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 flipH="1" flipV="1">
            <a:off x="4786440" y="3144458"/>
            <a:ext cx="725063" cy="11244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 flipH="1" flipV="1">
            <a:off x="4950253" y="3009016"/>
            <a:ext cx="1102056" cy="5758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 flipH="1">
            <a:off x="5000765" y="2531913"/>
            <a:ext cx="1272738" cy="1650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>
            <a:off x="2627784" y="2610288"/>
            <a:ext cx="1296144" cy="797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2769607" y="1989529"/>
            <a:ext cx="1187926" cy="5333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>
            <a:off x="3203148" y="1338211"/>
            <a:ext cx="952848" cy="10002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>
            <a:off x="3923928" y="918866"/>
            <a:ext cx="428971" cy="13386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" name="Conector recto de flecha 40"/>
          <p:cNvCxnSpPr/>
          <p:nvPr/>
        </p:nvCxnSpPr>
        <p:spPr>
          <a:xfrm flipH="1">
            <a:off x="4564034" y="853956"/>
            <a:ext cx="144574" cy="13804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/>
          <p:nvPr/>
        </p:nvCxnSpPr>
        <p:spPr>
          <a:xfrm flipH="1">
            <a:off x="4786441" y="1150114"/>
            <a:ext cx="725062" cy="11714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 flipH="1">
            <a:off x="4967160" y="1874161"/>
            <a:ext cx="1102056" cy="5999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/>
          <p:nvPr/>
        </p:nvCxnSpPr>
        <p:spPr>
          <a:xfrm flipH="1" flipV="1">
            <a:off x="4996303" y="2856529"/>
            <a:ext cx="1309457" cy="2123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2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63888" y="937171"/>
            <a:ext cx="3871342" cy="326350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PE" sz="1600" dirty="0" smtClean="0">
                <a:latin typeface="Century Gothic" panose="020B0502020202020204" pitchFamily="34" charset="0"/>
              </a:rPr>
              <a:t>Si tu cuidas a la gente,</a:t>
            </a:r>
            <a:r>
              <a:rPr lang="es-PE" sz="1600" dirty="0">
                <a:latin typeface="Century Gothic" panose="020B0502020202020204" pitchFamily="34" charset="0"/>
              </a:rPr>
              <a:t> </a:t>
            </a:r>
            <a:r>
              <a:rPr lang="es-PE" sz="1600" dirty="0" smtClean="0">
                <a:latin typeface="Century Gothic" panose="020B0502020202020204" pitchFamily="34" charset="0"/>
              </a:rPr>
              <a:t>la gente cuidará del servicio, el servicio cuidará del cliente, el cliente cuidará de los beneficios,</a:t>
            </a:r>
            <a:r>
              <a:rPr lang="es-PE" sz="1600" dirty="0">
                <a:latin typeface="Century Gothic" panose="020B0502020202020204" pitchFamily="34" charset="0"/>
              </a:rPr>
              <a:t> </a:t>
            </a:r>
            <a:r>
              <a:rPr lang="es-PE" sz="1600" dirty="0" smtClean="0">
                <a:latin typeface="Century Gothic" panose="020B0502020202020204" pitchFamily="34" charset="0"/>
              </a:rPr>
              <a:t>los beneficios cuidarán de la reinversión, </a:t>
            </a:r>
            <a:r>
              <a:rPr lang="es-PE" sz="16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la re inversión cuidará de la reinvención y la reinvención cuidará del futuro</a:t>
            </a:r>
            <a:r>
              <a:rPr lang="es-PE" sz="16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2" descr="http://www.grandespymes.com.ar/wp-content/uploads/2016/01/tom-peters.342d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2" r="34908"/>
          <a:stretch/>
        </p:blipFill>
        <p:spPr bwMode="auto">
          <a:xfrm>
            <a:off x="971600" y="1491630"/>
            <a:ext cx="2232249" cy="203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971599" y="3550653"/>
            <a:ext cx="223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 smtClean="0">
                <a:latin typeface="Century Gothic" panose="020B0502020202020204" pitchFamily="34" charset="0"/>
              </a:rPr>
              <a:t>Tom </a:t>
            </a:r>
            <a:r>
              <a:rPr lang="es-PE" b="1" dirty="0" err="1" smtClean="0">
                <a:latin typeface="Century Gothic" panose="020B0502020202020204" pitchFamily="34" charset="0"/>
              </a:rPr>
              <a:t>Peters</a:t>
            </a:r>
            <a:endParaRPr lang="es-PE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5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1763688" y="411510"/>
            <a:ext cx="5616624" cy="273844"/>
          </a:xfrm>
        </p:spPr>
        <p:txBody>
          <a:bodyPr/>
          <a:lstStyle/>
          <a:p>
            <a:r>
              <a:rPr lang="es-PE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275606"/>
            <a:ext cx="3974867" cy="260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</TotalTime>
  <Words>175</Words>
  <Application>Microsoft Office PowerPoint</Application>
  <PresentationFormat>Presentación en pantalla (16:9)</PresentationFormat>
  <Paragraphs>36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Tema de Office</vt:lpstr>
      <vt:lpstr>El circulo de la innovación la evolución de los negocios</vt:lpstr>
      <vt:lpstr>Presentación de PowerPoint</vt:lpstr>
      <vt:lpstr>¿Qué aporta esta herramienta?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Echegaray Yépe, Marco Antonio</cp:lastModifiedBy>
  <cp:revision>86</cp:revision>
  <dcterms:created xsi:type="dcterms:W3CDTF">2015-02-13T23:43:15Z</dcterms:created>
  <dcterms:modified xsi:type="dcterms:W3CDTF">2017-08-11T16:38:23Z</dcterms:modified>
</cp:coreProperties>
</file>