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7" r:id="rId2"/>
    <p:sldId id="292" r:id="rId3"/>
    <p:sldId id="283" r:id="rId4"/>
    <p:sldId id="293" r:id="rId5"/>
    <p:sldId id="262" r:id="rId6"/>
    <p:sldId id="294" r:id="rId7"/>
    <p:sldId id="258" r:id="rId8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4A5"/>
    <a:srgbClr val="DC03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6395" autoAdjust="0"/>
  </p:normalViewPr>
  <p:slideViewPr>
    <p:cSldViewPr>
      <p:cViewPr varScale="1">
        <p:scale>
          <a:sx n="152" d="100"/>
          <a:sy n="152" d="100"/>
        </p:scale>
        <p:origin x="834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3F1BE9-4EB7-48FD-A501-B1445E377CC3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779D5CAF-D351-4865-84F7-F9712EFC90C6}">
      <dgm:prSet phldrT="[Texto]" custT="1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s-ES" sz="800" b="1" dirty="0" smtClean="0">
              <a:latin typeface="Century Gothic" panose="020B0502020202020204" pitchFamily="34" charset="0"/>
            </a:rPr>
            <a:t>Paso 1: </a:t>
          </a:r>
          <a:r>
            <a:rPr lang="es-ES" sz="800" dirty="0" smtClean="0">
              <a:latin typeface="Century Gothic" panose="020B0502020202020204" pitchFamily="34" charset="0"/>
            </a:rPr>
            <a:t>Identifique el dato, la oportunidad, problema o situación</a:t>
          </a:r>
          <a:endParaRPr lang="es-ES" sz="800" dirty="0">
            <a:latin typeface="Century Gothic" panose="020B0502020202020204" pitchFamily="34" charset="0"/>
          </a:endParaRPr>
        </a:p>
      </dgm:t>
    </dgm:pt>
    <dgm:pt modelId="{32F1E074-B4D5-4F09-AC6A-B0AFF1D51F8A}" type="parTrans" cxnId="{5A340F63-7799-4837-B55F-F6640CB784B4}">
      <dgm:prSet/>
      <dgm:spPr/>
      <dgm:t>
        <a:bodyPr/>
        <a:lstStyle/>
        <a:p>
          <a:endParaRPr lang="es-ES"/>
        </a:p>
      </dgm:t>
    </dgm:pt>
    <dgm:pt modelId="{FAD16CE4-D06B-4FE2-9AA1-2283D2BCF8A9}" type="sibTrans" cxnId="{5A340F63-7799-4837-B55F-F6640CB784B4}">
      <dgm:prSet/>
      <dgm:spPr/>
      <dgm:t>
        <a:bodyPr/>
        <a:lstStyle/>
        <a:p>
          <a:endParaRPr lang="es-ES"/>
        </a:p>
      </dgm:t>
    </dgm:pt>
    <dgm:pt modelId="{360109C1-B047-4D61-ABD7-1B26D3804056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ES" sz="800" b="1" dirty="0" smtClean="0">
              <a:latin typeface="Century Gothic" panose="020B0502020202020204" pitchFamily="34" charset="0"/>
            </a:rPr>
            <a:t>Paso 5: </a:t>
          </a:r>
          <a:r>
            <a:rPr lang="es-ES" sz="800" dirty="0" smtClean="0">
              <a:latin typeface="Century Gothic" panose="020B0502020202020204" pitchFamily="34" charset="0"/>
            </a:rPr>
            <a:t>Pregunte por qué respecto a la respuesta dada en el tercer por qué</a:t>
          </a:r>
          <a:endParaRPr lang="es-ES" sz="800" dirty="0">
            <a:latin typeface="Century Gothic" panose="020B0502020202020204" pitchFamily="34" charset="0"/>
          </a:endParaRPr>
        </a:p>
      </dgm:t>
    </dgm:pt>
    <dgm:pt modelId="{E22B5CFA-BE13-47FD-9FF0-01D7A02ED20E}" type="parTrans" cxnId="{A789F628-04AE-4C50-8BF8-358D1E8FC4DC}">
      <dgm:prSet/>
      <dgm:spPr/>
      <dgm:t>
        <a:bodyPr/>
        <a:lstStyle/>
        <a:p>
          <a:endParaRPr lang="es-ES"/>
        </a:p>
      </dgm:t>
    </dgm:pt>
    <dgm:pt modelId="{7808C7AE-182A-4A47-B974-8334D616D4FE}" type="sibTrans" cxnId="{A789F628-04AE-4C50-8BF8-358D1E8FC4DC}">
      <dgm:prSet/>
      <dgm:spPr/>
      <dgm:t>
        <a:bodyPr/>
        <a:lstStyle/>
        <a:p>
          <a:endParaRPr lang="es-ES"/>
        </a:p>
      </dgm:t>
    </dgm:pt>
    <dgm:pt modelId="{3B44ABA7-8C9E-4643-BC4E-0192A781E581}">
      <dgm:prSet phldrT="[Texto]" custT="1"/>
      <dgm:spPr/>
      <dgm:t>
        <a:bodyPr/>
        <a:lstStyle/>
        <a:p>
          <a:r>
            <a:rPr lang="es-ES" sz="800" b="1" dirty="0" smtClean="0">
              <a:latin typeface="Century Gothic" panose="020B0502020202020204" pitchFamily="34" charset="0"/>
            </a:rPr>
            <a:t>Paso 6: </a:t>
          </a:r>
          <a:r>
            <a:rPr lang="es-ES" sz="800" dirty="0" smtClean="0">
              <a:latin typeface="Century Gothic" panose="020B0502020202020204" pitchFamily="34" charset="0"/>
            </a:rPr>
            <a:t>Continúe este proceso hasta que llegue a un punto donde se vislumbre una idea o solución creativa posible.</a:t>
          </a:r>
          <a:endParaRPr lang="es-ES" sz="800" dirty="0">
            <a:latin typeface="Century Gothic" panose="020B0502020202020204" pitchFamily="34" charset="0"/>
          </a:endParaRPr>
        </a:p>
      </dgm:t>
    </dgm:pt>
    <dgm:pt modelId="{F72778EA-5109-4E74-910A-AF510A5913F6}" type="parTrans" cxnId="{5E6A6005-3C91-4949-98CC-232419160A8A}">
      <dgm:prSet/>
      <dgm:spPr/>
      <dgm:t>
        <a:bodyPr/>
        <a:lstStyle/>
        <a:p>
          <a:endParaRPr lang="es-ES"/>
        </a:p>
      </dgm:t>
    </dgm:pt>
    <dgm:pt modelId="{EC1620CB-0D89-4434-9C34-DE213684F0C5}" type="sibTrans" cxnId="{5E6A6005-3C91-4949-98CC-232419160A8A}">
      <dgm:prSet/>
      <dgm:spPr/>
      <dgm:t>
        <a:bodyPr/>
        <a:lstStyle/>
        <a:p>
          <a:endParaRPr lang="es-ES"/>
        </a:p>
      </dgm:t>
    </dgm:pt>
    <dgm:pt modelId="{EC287E55-9110-4168-A7F9-FB8495C2665E}">
      <dgm:prSet phldrT="[Texto]" custT="1"/>
      <dgm:spPr>
        <a:solidFill>
          <a:srgbClr val="00B050"/>
        </a:solidFill>
      </dgm:spPr>
      <dgm:t>
        <a:bodyPr/>
        <a:lstStyle/>
        <a:p>
          <a:r>
            <a:rPr lang="es-ES" sz="800" b="1" dirty="0" smtClean="0">
              <a:latin typeface="Century Gothic" panose="020B0502020202020204" pitchFamily="34" charset="0"/>
            </a:rPr>
            <a:t>Paso 7: </a:t>
          </a:r>
          <a:r>
            <a:rPr lang="es-ES" sz="800" dirty="0" smtClean="0">
              <a:latin typeface="Century Gothic" panose="020B0502020202020204" pitchFamily="34" charset="0"/>
            </a:rPr>
            <a:t>Analice e interprete los resultados</a:t>
          </a:r>
          <a:endParaRPr lang="es-ES" sz="800" dirty="0">
            <a:latin typeface="Century Gothic" panose="020B0502020202020204" pitchFamily="34" charset="0"/>
          </a:endParaRPr>
        </a:p>
      </dgm:t>
    </dgm:pt>
    <dgm:pt modelId="{F8C95982-C34E-43CB-B18B-DA67402FFE44}" type="parTrans" cxnId="{48B45337-EAA9-4029-A3C8-33FC9ABDAEE0}">
      <dgm:prSet/>
      <dgm:spPr/>
      <dgm:t>
        <a:bodyPr/>
        <a:lstStyle/>
        <a:p>
          <a:endParaRPr lang="es-ES"/>
        </a:p>
      </dgm:t>
    </dgm:pt>
    <dgm:pt modelId="{16FD2702-AFDA-4387-AE92-9F31DCE2C2FB}" type="sibTrans" cxnId="{48B45337-EAA9-4029-A3C8-33FC9ABDAEE0}">
      <dgm:prSet/>
      <dgm:spPr/>
      <dgm:t>
        <a:bodyPr/>
        <a:lstStyle/>
        <a:p>
          <a:endParaRPr lang="es-ES">
            <a:ln>
              <a:noFill/>
            </a:ln>
            <a:solidFill>
              <a:schemeClr val="bg1"/>
            </a:solidFill>
          </a:endParaRPr>
        </a:p>
      </dgm:t>
    </dgm:pt>
    <dgm:pt modelId="{9679990B-08C3-45E4-B08B-572C8591059C}">
      <dgm:prSet custT="1"/>
      <dgm:spPr>
        <a:solidFill>
          <a:srgbClr val="00A4A5"/>
        </a:solidFill>
      </dgm:spPr>
      <dgm:t>
        <a:bodyPr/>
        <a:lstStyle/>
        <a:p>
          <a:r>
            <a:rPr lang="es-ES" sz="800" b="1" dirty="0" smtClean="0">
              <a:latin typeface="Century Gothic" panose="020B0502020202020204" pitchFamily="34" charset="0"/>
            </a:rPr>
            <a:t>Paso 4: </a:t>
          </a:r>
          <a:r>
            <a:rPr lang="es-ES" sz="800" dirty="0" smtClean="0">
              <a:latin typeface="Century Gothic" panose="020B0502020202020204" pitchFamily="34" charset="0"/>
            </a:rPr>
            <a:t>Pregunte por qué respecto de la respuesta dada en el segundo por qué</a:t>
          </a:r>
          <a:endParaRPr lang="es-ES" sz="800" dirty="0">
            <a:latin typeface="Century Gothic" panose="020B0502020202020204" pitchFamily="34" charset="0"/>
          </a:endParaRPr>
        </a:p>
      </dgm:t>
    </dgm:pt>
    <dgm:pt modelId="{93F67C48-3A94-4F48-8975-439E3912757F}" type="parTrans" cxnId="{6573A254-F325-41FD-B6AF-81C21729DA50}">
      <dgm:prSet/>
      <dgm:spPr/>
      <dgm:t>
        <a:bodyPr/>
        <a:lstStyle/>
        <a:p>
          <a:endParaRPr lang="es-ES"/>
        </a:p>
      </dgm:t>
    </dgm:pt>
    <dgm:pt modelId="{F1C2F598-5F45-4516-BA8E-535AD3F81A87}" type="sibTrans" cxnId="{6573A254-F325-41FD-B6AF-81C21729DA50}">
      <dgm:prSet/>
      <dgm:spPr/>
      <dgm:t>
        <a:bodyPr/>
        <a:lstStyle/>
        <a:p>
          <a:endParaRPr lang="es-ES"/>
        </a:p>
      </dgm:t>
    </dgm:pt>
    <dgm:pt modelId="{8FFD3B7A-5E28-4124-95A5-29257D2A265C}">
      <dgm:prSet custT="1"/>
      <dgm:spPr>
        <a:solidFill>
          <a:srgbClr val="7030A0"/>
        </a:solidFill>
      </dgm:spPr>
      <dgm:t>
        <a:bodyPr/>
        <a:lstStyle/>
        <a:p>
          <a:r>
            <a:rPr lang="es-ES" sz="800" b="1" dirty="0" smtClean="0">
              <a:latin typeface="Century Gothic" panose="020B0502020202020204" pitchFamily="34" charset="0"/>
            </a:rPr>
            <a:t>Paso 3: </a:t>
          </a:r>
          <a:r>
            <a:rPr lang="es-ES" sz="800" dirty="0" smtClean="0">
              <a:latin typeface="Century Gothic" panose="020B0502020202020204" pitchFamily="34" charset="0"/>
            </a:rPr>
            <a:t>Pregunte por qué respecto de la respuesta dada en el primer por qué</a:t>
          </a:r>
          <a:endParaRPr lang="es-ES" sz="800" dirty="0">
            <a:latin typeface="Century Gothic" panose="020B0502020202020204" pitchFamily="34" charset="0"/>
          </a:endParaRPr>
        </a:p>
      </dgm:t>
    </dgm:pt>
    <dgm:pt modelId="{FAFF126C-7EA5-41A9-A5AA-2668A382F712}" type="parTrans" cxnId="{BDB09352-A3B1-4A17-A111-26215D02DE1D}">
      <dgm:prSet/>
      <dgm:spPr/>
      <dgm:t>
        <a:bodyPr/>
        <a:lstStyle/>
        <a:p>
          <a:endParaRPr lang="es-ES"/>
        </a:p>
      </dgm:t>
    </dgm:pt>
    <dgm:pt modelId="{C2C01315-45A5-46F1-8E70-841B73ED24DF}" type="sibTrans" cxnId="{BDB09352-A3B1-4A17-A111-26215D02DE1D}">
      <dgm:prSet/>
      <dgm:spPr/>
      <dgm:t>
        <a:bodyPr/>
        <a:lstStyle/>
        <a:p>
          <a:endParaRPr lang="es-ES"/>
        </a:p>
      </dgm:t>
    </dgm:pt>
    <dgm:pt modelId="{3DD05154-72DE-4BE7-A444-6066C7C5F01A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ES" sz="800" b="1" dirty="0" smtClean="0">
              <a:latin typeface="Century Gothic" panose="020B0502020202020204" pitchFamily="34" charset="0"/>
            </a:rPr>
            <a:t>Paso 2: </a:t>
          </a:r>
          <a:r>
            <a:rPr lang="es-ES" sz="800" dirty="0" smtClean="0">
              <a:latin typeface="Century Gothic" panose="020B0502020202020204" pitchFamily="34" charset="0"/>
            </a:rPr>
            <a:t>Pregunte el por qué del dato, de una oportunidad, un problema o una situación</a:t>
          </a:r>
          <a:endParaRPr lang="es-ES" sz="800" dirty="0">
            <a:latin typeface="Century Gothic" panose="020B0502020202020204" pitchFamily="34" charset="0"/>
          </a:endParaRPr>
        </a:p>
      </dgm:t>
    </dgm:pt>
    <dgm:pt modelId="{B373F129-E32F-4A85-AC5F-DFE3F51D893B}" type="sibTrans" cxnId="{9524369B-0A5B-4C37-980F-3760F0E5B94D}">
      <dgm:prSet/>
      <dgm:spPr/>
      <dgm:t>
        <a:bodyPr/>
        <a:lstStyle/>
        <a:p>
          <a:endParaRPr lang="es-ES"/>
        </a:p>
      </dgm:t>
    </dgm:pt>
    <dgm:pt modelId="{D587BAA6-B813-488D-9453-5B562848C24A}" type="parTrans" cxnId="{9524369B-0A5B-4C37-980F-3760F0E5B94D}">
      <dgm:prSet/>
      <dgm:spPr/>
      <dgm:t>
        <a:bodyPr/>
        <a:lstStyle/>
        <a:p>
          <a:endParaRPr lang="es-ES"/>
        </a:p>
      </dgm:t>
    </dgm:pt>
    <dgm:pt modelId="{21624FC8-6099-48D3-95E0-E05CBDB6837E}" type="pres">
      <dgm:prSet presAssocID="{A53F1BE9-4EB7-48FD-A501-B1445E377CC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34D79DC-3AA9-4A8D-9F36-464D9535D11E}" type="pres">
      <dgm:prSet presAssocID="{A53F1BE9-4EB7-48FD-A501-B1445E377CC3}" presName="cycle" presStyleCnt="0"/>
      <dgm:spPr/>
    </dgm:pt>
    <dgm:pt modelId="{F2CDD926-69CE-4452-B6F2-DCFB2B2ADD3D}" type="pres">
      <dgm:prSet presAssocID="{779D5CAF-D351-4865-84F7-F9712EFC90C6}" presName="nodeFirstNode" presStyleLbl="node1" presStyleIdx="0" presStyleCnt="7" custScaleX="15590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4995E08-6610-4516-B353-908640814E76}" type="pres">
      <dgm:prSet presAssocID="{FAD16CE4-D06B-4FE2-9AA1-2283D2BCF8A9}" presName="sibTransFirstNode" presStyleLbl="bgShp" presStyleIdx="0" presStyleCnt="1"/>
      <dgm:spPr/>
      <dgm:t>
        <a:bodyPr/>
        <a:lstStyle/>
        <a:p>
          <a:endParaRPr lang="es-ES"/>
        </a:p>
      </dgm:t>
    </dgm:pt>
    <dgm:pt modelId="{E4627C36-B825-4FE6-B6B8-030FDE6BB975}" type="pres">
      <dgm:prSet presAssocID="{3DD05154-72DE-4BE7-A444-6066C7C5F01A}" presName="nodeFollowingNodes" presStyleLbl="node1" presStyleIdx="1" presStyleCnt="7" custScaleX="155902" custRadScaleRad="101985" custRadScaleInc="3201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3E1151F-56E1-4649-B7C6-64FEBB4C4D48}" type="pres">
      <dgm:prSet presAssocID="{8FFD3B7A-5E28-4124-95A5-29257D2A265C}" presName="nodeFollowingNodes" presStyleLbl="node1" presStyleIdx="2" presStyleCnt="7" custScaleX="15590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9B487D-D70B-4032-8E70-56E50FB4F1EE}" type="pres">
      <dgm:prSet presAssocID="{9679990B-08C3-45E4-B08B-572C8591059C}" presName="nodeFollowingNodes" presStyleLbl="node1" presStyleIdx="3" presStyleCnt="7" custScaleX="155902" custRadScaleRad="118231" custRadScaleInc="-3459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53F8256-6807-4A51-B488-83FF3DF05EA6}" type="pres">
      <dgm:prSet presAssocID="{360109C1-B047-4D61-ABD7-1B26D3804056}" presName="nodeFollowingNodes" presStyleLbl="node1" presStyleIdx="4" presStyleCnt="7" custScaleX="15590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DA388B3-AFC0-468A-85CA-6A0AC4FABEC5}" type="pres">
      <dgm:prSet presAssocID="{3B44ABA7-8C9E-4643-BC4E-0192A781E581}" presName="nodeFollowingNodes" presStyleLbl="node1" presStyleIdx="5" presStyleCnt="7" custScaleX="15590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933BEBE-38EA-4D94-BB3E-79B620378BF3}" type="pres">
      <dgm:prSet presAssocID="{EC287E55-9110-4168-A7F9-FB8495C2665E}" presName="nodeFollowingNodes" presStyleLbl="node1" presStyleIdx="6" presStyleCnt="7" custScaleX="155902" custRadScaleRad="105612" custRadScaleInc="-3546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FA12BF5-924F-4965-BBA3-5815F98D8FF5}" type="presOf" srcId="{A53F1BE9-4EB7-48FD-A501-B1445E377CC3}" destId="{21624FC8-6099-48D3-95E0-E05CBDB6837E}" srcOrd="0" destOrd="0" presId="urn:microsoft.com/office/officeart/2005/8/layout/cycle3"/>
    <dgm:cxn modelId="{5E6A6005-3C91-4949-98CC-232419160A8A}" srcId="{A53F1BE9-4EB7-48FD-A501-B1445E377CC3}" destId="{3B44ABA7-8C9E-4643-BC4E-0192A781E581}" srcOrd="5" destOrd="0" parTransId="{F72778EA-5109-4E74-910A-AF510A5913F6}" sibTransId="{EC1620CB-0D89-4434-9C34-DE213684F0C5}"/>
    <dgm:cxn modelId="{8FB01233-2683-4AE9-8FEE-8C0AEC3AA53B}" type="presOf" srcId="{360109C1-B047-4D61-ABD7-1B26D3804056}" destId="{F53F8256-6807-4A51-B488-83FF3DF05EA6}" srcOrd="0" destOrd="0" presId="urn:microsoft.com/office/officeart/2005/8/layout/cycle3"/>
    <dgm:cxn modelId="{A789F628-04AE-4C50-8BF8-358D1E8FC4DC}" srcId="{A53F1BE9-4EB7-48FD-A501-B1445E377CC3}" destId="{360109C1-B047-4D61-ABD7-1B26D3804056}" srcOrd="4" destOrd="0" parTransId="{E22B5CFA-BE13-47FD-9FF0-01D7A02ED20E}" sibTransId="{7808C7AE-182A-4A47-B974-8334D616D4FE}"/>
    <dgm:cxn modelId="{4D118C94-4835-4288-8179-5DD17397811C}" type="presOf" srcId="{EC287E55-9110-4168-A7F9-FB8495C2665E}" destId="{F933BEBE-38EA-4D94-BB3E-79B620378BF3}" srcOrd="0" destOrd="0" presId="urn:microsoft.com/office/officeart/2005/8/layout/cycle3"/>
    <dgm:cxn modelId="{1313FDA2-C52D-44C5-B537-06558B647C9B}" type="presOf" srcId="{9679990B-08C3-45E4-B08B-572C8591059C}" destId="{729B487D-D70B-4032-8E70-56E50FB4F1EE}" srcOrd="0" destOrd="0" presId="urn:microsoft.com/office/officeart/2005/8/layout/cycle3"/>
    <dgm:cxn modelId="{340B60BC-5A35-4E61-B3E4-729CDA88B4B2}" type="presOf" srcId="{8FFD3B7A-5E28-4124-95A5-29257D2A265C}" destId="{53E1151F-56E1-4649-B7C6-64FEBB4C4D48}" srcOrd="0" destOrd="0" presId="urn:microsoft.com/office/officeart/2005/8/layout/cycle3"/>
    <dgm:cxn modelId="{BDB09352-A3B1-4A17-A111-26215D02DE1D}" srcId="{A53F1BE9-4EB7-48FD-A501-B1445E377CC3}" destId="{8FFD3B7A-5E28-4124-95A5-29257D2A265C}" srcOrd="2" destOrd="0" parTransId="{FAFF126C-7EA5-41A9-A5AA-2668A382F712}" sibTransId="{C2C01315-45A5-46F1-8E70-841B73ED24DF}"/>
    <dgm:cxn modelId="{6573A254-F325-41FD-B6AF-81C21729DA50}" srcId="{A53F1BE9-4EB7-48FD-A501-B1445E377CC3}" destId="{9679990B-08C3-45E4-B08B-572C8591059C}" srcOrd="3" destOrd="0" parTransId="{93F67C48-3A94-4F48-8975-439E3912757F}" sibTransId="{F1C2F598-5F45-4516-BA8E-535AD3F81A87}"/>
    <dgm:cxn modelId="{E154A0A5-1F5B-40C4-991C-1184F1FCF052}" type="presOf" srcId="{FAD16CE4-D06B-4FE2-9AA1-2283D2BCF8A9}" destId="{74995E08-6610-4516-B353-908640814E76}" srcOrd="0" destOrd="0" presId="urn:microsoft.com/office/officeart/2005/8/layout/cycle3"/>
    <dgm:cxn modelId="{5A340F63-7799-4837-B55F-F6640CB784B4}" srcId="{A53F1BE9-4EB7-48FD-A501-B1445E377CC3}" destId="{779D5CAF-D351-4865-84F7-F9712EFC90C6}" srcOrd="0" destOrd="0" parTransId="{32F1E074-B4D5-4F09-AC6A-B0AFF1D51F8A}" sibTransId="{FAD16CE4-D06B-4FE2-9AA1-2283D2BCF8A9}"/>
    <dgm:cxn modelId="{9524369B-0A5B-4C37-980F-3760F0E5B94D}" srcId="{A53F1BE9-4EB7-48FD-A501-B1445E377CC3}" destId="{3DD05154-72DE-4BE7-A444-6066C7C5F01A}" srcOrd="1" destOrd="0" parTransId="{D587BAA6-B813-488D-9453-5B562848C24A}" sibTransId="{B373F129-E32F-4A85-AC5F-DFE3F51D893B}"/>
    <dgm:cxn modelId="{48B45337-EAA9-4029-A3C8-33FC9ABDAEE0}" srcId="{A53F1BE9-4EB7-48FD-A501-B1445E377CC3}" destId="{EC287E55-9110-4168-A7F9-FB8495C2665E}" srcOrd="6" destOrd="0" parTransId="{F8C95982-C34E-43CB-B18B-DA67402FFE44}" sibTransId="{16FD2702-AFDA-4387-AE92-9F31DCE2C2FB}"/>
    <dgm:cxn modelId="{329E1D75-5F20-4362-95C1-9C7FCB82C341}" type="presOf" srcId="{3B44ABA7-8C9E-4643-BC4E-0192A781E581}" destId="{5DA388B3-AFC0-468A-85CA-6A0AC4FABEC5}" srcOrd="0" destOrd="0" presId="urn:microsoft.com/office/officeart/2005/8/layout/cycle3"/>
    <dgm:cxn modelId="{B2FC71A4-5F78-4D7C-9118-8F1765FD95DF}" type="presOf" srcId="{3DD05154-72DE-4BE7-A444-6066C7C5F01A}" destId="{E4627C36-B825-4FE6-B6B8-030FDE6BB975}" srcOrd="0" destOrd="0" presId="urn:microsoft.com/office/officeart/2005/8/layout/cycle3"/>
    <dgm:cxn modelId="{9BF2C9C4-42D1-4DB5-B508-F4668CB72DC5}" type="presOf" srcId="{779D5CAF-D351-4865-84F7-F9712EFC90C6}" destId="{F2CDD926-69CE-4452-B6F2-DCFB2B2ADD3D}" srcOrd="0" destOrd="0" presId="urn:microsoft.com/office/officeart/2005/8/layout/cycle3"/>
    <dgm:cxn modelId="{D2C8369E-EF12-405F-850A-3BB436E226F1}" type="presParOf" srcId="{21624FC8-6099-48D3-95E0-E05CBDB6837E}" destId="{134D79DC-3AA9-4A8D-9F36-464D9535D11E}" srcOrd="0" destOrd="0" presId="urn:microsoft.com/office/officeart/2005/8/layout/cycle3"/>
    <dgm:cxn modelId="{5D3BC3F7-EA71-410D-8890-145B5E99E356}" type="presParOf" srcId="{134D79DC-3AA9-4A8D-9F36-464D9535D11E}" destId="{F2CDD926-69CE-4452-B6F2-DCFB2B2ADD3D}" srcOrd="0" destOrd="0" presId="urn:microsoft.com/office/officeart/2005/8/layout/cycle3"/>
    <dgm:cxn modelId="{C6F3E959-9063-418F-95D0-29828BAF5945}" type="presParOf" srcId="{134D79DC-3AA9-4A8D-9F36-464D9535D11E}" destId="{74995E08-6610-4516-B353-908640814E76}" srcOrd="1" destOrd="0" presId="urn:microsoft.com/office/officeart/2005/8/layout/cycle3"/>
    <dgm:cxn modelId="{AEC8B6C4-40FD-4D62-BE70-6ACC86DDBF5D}" type="presParOf" srcId="{134D79DC-3AA9-4A8D-9F36-464D9535D11E}" destId="{E4627C36-B825-4FE6-B6B8-030FDE6BB975}" srcOrd="2" destOrd="0" presId="urn:microsoft.com/office/officeart/2005/8/layout/cycle3"/>
    <dgm:cxn modelId="{B6A37D15-4BA2-4A7B-8115-3BB61830BD8B}" type="presParOf" srcId="{134D79DC-3AA9-4A8D-9F36-464D9535D11E}" destId="{53E1151F-56E1-4649-B7C6-64FEBB4C4D48}" srcOrd="3" destOrd="0" presId="urn:microsoft.com/office/officeart/2005/8/layout/cycle3"/>
    <dgm:cxn modelId="{AA9865BC-9AEA-400D-B5C4-0830B95F1E85}" type="presParOf" srcId="{134D79DC-3AA9-4A8D-9F36-464D9535D11E}" destId="{729B487D-D70B-4032-8E70-56E50FB4F1EE}" srcOrd="4" destOrd="0" presId="urn:microsoft.com/office/officeart/2005/8/layout/cycle3"/>
    <dgm:cxn modelId="{9BA466BE-970E-4044-9594-5BA7AE57C46C}" type="presParOf" srcId="{134D79DC-3AA9-4A8D-9F36-464D9535D11E}" destId="{F53F8256-6807-4A51-B488-83FF3DF05EA6}" srcOrd="5" destOrd="0" presId="urn:microsoft.com/office/officeart/2005/8/layout/cycle3"/>
    <dgm:cxn modelId="{441F49C2-1F5A-405F-B095-79A6D0A9403C}" type="presParOf" srcId="{134D79DC-3AA9-4A8D-9F36-464D9535D11E}" destId="{5DA388B3-AFC0-468A-85CA-6A0AC4FABEC5}" srcOrd="6" destOrd="0" presId="urn:microsoft.com/office/officeart/2005/8/layout/cycle3"/>
    <dgm:cxn modelId="{4D76D7F1-DE6B-4008-B3A3-17D93F24F875}" type="presParOf" srcId="{134D79DC-3AA9-4A8D-9F36-464D9535D11E}" destId="{F933BEBE-38EA-4D94-BB3E-79B620378BF3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995E08-6610-4516-B353-908640814E76}">
      <dsp:nvSpPr>
        <dsp:cNvPr id="0" name=""/>
        <dsp:cNvSpPr/>
      </dsp:nvSpPr>
      <dsp:spPr>
        <a:xfrm>
          <a:off x="2046433" y="-194661"/>
          <a:ext cx="3793832" cy="3793832"/>
        </a:xfrm>
        <a:prstGeom prst="circularArrow">
          <a:avLst>
            <a:gd name="adj1" fmla="val 5544"/>
            <a:gd name="adj2" fmla="val 330680"/>
            <a:gd name="adj3" fmla="val 13672485"/>
            <a:gd name="adj4" fmla="val 17449244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CDD926-69CE-4452-B6F2-DCFB2B2ADD3D}">
      <dsp:nvSpPr>
        <dsp:cNvPr id="0" name=""/>
        <dsp:cNvSpPr/>
      </dsp:nvSpPr>
      <dsp:spPr>
        <a:xfrm>
          <a:off x="3015782" y="989"/>
          <a:ext cx="1855135" cy="594968"/>
        </a:xfrm>
        <a:prstGeom prst="roundRect">
          <a:avLst/>
        </a:prstGeom>
        <a:solidFill>
          <a:schemeClr val="bg2">
            <a:lumMod val="2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1" kern="1200" dirty="0" smtClean="0">
              <a:latin typeface="Century Gothic" panose="020B0502020202020204" pitchFamily="34" charset="0"/>
            </a:rPr>
            <a:t>Paso 1: </a:t>
          </a:r>
          <a:r>
            <a:rPr lang="es-ES" sz="800" kern="1200" dirty="0" smtClean="0">
              <a:latin typeface="Century Gothic" panose="020B0502020202020204" pitchFamily="34" charset="0"/>
            </a:rPr>
            <a:t>Identifique el dato, la oportunidad, problema o situación</a:t>
          </a:r>
          <a:endParaRPr lang="es-ES" sz="800" kern="1200" dirty="0">
            <a:latin typeface="Century Gothic" panose="020B0502020202020204" pitchFamily="34" charset="0"/>
          </a:endParaRPr>
        </a:p>
      </dsp:txBody>
      <dsp:txXfrm>
        <a:off x="3044826" y="30033"/>
        <a:ext cx="1797047" cy="536880"/>
      </dsp:txXfrm>
    </dsp:sp>
    <dsp:sp modelId="{E4627C36-B825-4FE6-B6B8-030FDE6BB975}">
      <dsp:nvSpPr>
        <dsp:cNvPr id="0" name=""/>
        <dsp:cNvSpPr/>
      </dsp:nvSpPr>
      <dsp:spPr>
        <a:xfrm>
          <a:off x="4521143" y="943378"/>
          <a:ext cx="1855135" cy="594968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1" kern="1200" dirty="0" smtClean="0">
              <a:latin typeface="Century Gothic" panose="020B0502020202020204" pitchFamily="34" charset="0"/>
            </a:rPr>
            <a:t>Paso 2: </a:t>
          </a:r>
          <a:r>
            <a:rPr lang="es-ES" sz="800" kern="1200" dirty="0" smtClean="0">
              <a:latin typeface="Century Gothic" panose="020B0502020202020204" pitchFamily="34" charset="0"/>
            </a:rPr>
            <a:t>Pregunte el por qué del dato, de una oportunidad, un problema o una situación</a:t>
          </a:r>
          <a:endParaRPr lang="es-ES" sz="800" kern="1200" dirty="0">
            <a:latin typeface="Century Gothic" panose="020B0502020202020204" pitchFamily="34" charset="0"/>
          </a:endParaRPr>
        </a:p>
      </dsp:txBody>
      <dsp:txXfrm>
        <a:off x="4550187" y="972422"/>
        <a:ext cx="1797047" cy="536880"/>
      </dsp:txXfrm>
    </dsp:sp>
    <dsp:sp modelId="{53E1151F-56E1-4649-B7C6-64FEBB4C4D48}">
      <dsp:nvSpPr>
        <dsp:cNvPr id="0" name=""/>
        <dsp:cNvSpPr/>
      </dsp:nvSpPr>
      <dsp:spPr>
        <a:xfrm>
          <a:off x="4593058" y="1978831"/>
          <a:ext cx="1855135" cy="594968"/>
        </a:xfrm>
        <a:prstGeom prst="round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1" kern="1200" dirty="0" smtClean="0">
              <a:latin typeface="Century Gothic" panose="020B0502020202020204" pitchFamily="34" charset="0"/>
            </a:rPr>
            <a:t>Paso 3: </a:t>
          </a:r>
          <a:r>
            <a:rPr lang="es-ES" sz="800" kern="1200" dirty="0" smtClean="0">
              <a:latin typeface="Century Gothic" panose="020B0502020202020204" pitchFamily="34" charset="0"/>
            </a:rPr>
            <a:t>Pregunte por qué respecto de la respuesta dada en el primer por qué</a:t>
          </a:r>
          <a:endParaRPr lang="es-ES" sz="800" kern="1200" dirty="0">
            <a:latin typeface="Century Gothic" panose="020B0502020202020204" pitchFamily="34" charset="0"/>
          </a:endParaRPr>
        </a:p>
      </dsp:txBody>
      <dsp:txXfrm>
        <a:off x="4622102" y="2007875"/>
        <a:ext cx="1797047" cy="536880"/>
      </dsp:txXfrm>
    </dsp:sp>
    <dsp:sp modelId="{729B487D-D70B-4032-8E70-56E50FB4F1EE}">
      <dsp:nvSpPr>
        <dsp:cNvPr id="0" name=""/>
        <dsp:cNvSpPr/>
      </dsp:nvSpPr>
      <dsp:spPr>
        <a:xfrm>
          <a:off x="4277774" y="3056232"/>
          <a:ext cx="1855135" cy="594968"/>
        </a:xfrm>
        <a:prstGeom prst="roundRect">
          <a:avLst/>
        </a:prstGeom>
        <a:solidFill>
          <a:srgbClr val="00A4A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1" kern="1200" dirty="0" smtClean="0">
              <a:latin typeface="Century Gothic" panose="020B0502020202020204" pitchFamily="34" charset="0"/>
            </a:rPr>
            <a:t>Paso 4: </a:t>
          </a:r>
          <a:r>
            <a:rPr lang="es-ES" sz="800" kern="1200" dirty="0" smtClean="0">
              <a:latin typeface="Century Gothic" panose="020B0502020202020204" pitchFamily="34" charset="0"/>
            </a:rPr>
            <a:t>Pregunte por qué respecto de la respuesta dada en el segundo por qué</a:t>
          </a:r>
          <a:endParaRPr lang="es-ES" sz="800" kern="1200" dirty="0">
            <a:latin typeface="Century Gothic" panose="020B0502020202020204" pitchFamily="34" charset="0"/>
          </a:endParaRPr>
        </a:p>
      </dsp:txBody>
      <dsp:txXfrm>
        <a:off x="4306818" y="3085276"/>
        <a:ext cx="1797047" cy="536880"/>
      </dsp:txXfrm>
    </dsp:sp>
    <dsp:sp modelId="{F53F8256-6807-4A51-B488-83FF3DF05EA6}">
      <dsp:nvSpPr>
        <dsp:cNvPr id="0" name=""/>
        <dsp:cNvSpPr/>
      </dsp:nvSpPr>
      <dsp:spPr>
        <a:xfrm>
          <a:off x="2313828" y="3076450"/>
          <a:ext cx="1855135" cy="594968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1" kern="1200" dirty="0" smtClean="0">
              <a:latin typeface="Century Gothic" panose="020B0502020202020204" pitchFamily="34" charset="0"/>
            </a:rPr>
            <a:t>Paso 5: </a:t>
          </a:r>
          <a:r>
            <a:rPr lang="es-ES" sz="800" kern="1200" dirty="0" smtClean="0">
              <a:latin typeface="Century Gothic" panose="020B0502020202020204" pitchFamily="34" charset="0"/>
            </a:rPr>
            <a:t>Pregunte por qué respecto a la respuesta dada en el tercer por qué</a:t>
          </a:r>
          <a:endParaRPr lang="es-ES" sz="800" kern="1200" dirty="0">
            <a:latin typeface="Century Gothic" panose="020B0502020202020204" pitchFamily="34" charset="0"/>
          </a:endParaRPr>
        </a:p>
      </dsp:txBody>
      <dsp:txXfrm>
        <a:off x="2342872" y="3105494"/>
        <a:ext cx="1797047" cy="536880"/>
      </dsp:txXfrm>
    </dsp:sp>
    <dsp:sp modelId="{5DA388B3-AFC0-468A-85CA-6A0AC4FABEC5}">
      <dsp:nvSpPr>
        <dsp:cNvPr id="0" name=""/>
        <dsp:cNvSpPr/>
      </dsp:nvSpPr>
      <dsp:spPr>
        <a:xfrm>
          <a:off x="1438506" y="1978831"/>
          <a:ext cx="1855135" cy="59496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1" kern="1200" dirty="0" smtClean="0">
              <a:latin typeface="Century Gothic" panose="020B0502020202020204" pitchFamily="34" charset="0"/>
            </a:rPr>
            <a:t>Paso 6: </a:t>
          </a:r>
          <a:r>
            <a:rPr lang="es-ES" sz="800" kern="1200" dirty="0" smtClean="0">
              <a:latin typeface="Century Gothic" panose="020B0502020202020204" pitchFamily="34" charset="0"/>
            </a:rPr>
            <a:t>Continúe este proceso hasta que llegue a un punto donde se vislumbre una idea o solución creativa posible.</a:t>
          </a:r>
          <a:endParaRPr lang="es-ES" sz="800" kern="1200" dirty="0">
            <a:latin typeface="Century Gothic" panose="020B0502020202020204" pitchFamily="34" charset="0"/>
          </a:endParaRPr>
        </a:p>
      </dsp:txBody>
      <dsp:txXfrm>
        <a:off x="1467550" y="2007875"/>
        <a:ext cx="1797047" cy="536880"/>
      </dsp:txXfrm>
    </dsp:sp>
    <dsp:sp modelId="{F933BEBE-38EA-4D94-BB3E-79B620378BF3}">
      <dsp:nvSpPr>
        <dsp:cNvPr id="0" name=""/>
        <dsp:cNvSpPr/>
      </dsp:nvSpPr>
      <dsp:spPr>
        <a:xfrm>
          <a:off x="1438511" y="961836"/>
          <a:ext cx="1855135" cy="594968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1" kern="1200" dirty="0" smtClean="0">
              <a:latin typeface="Century Gothic" panose="020B0502020202020204" pitchFamily="34" charset="0"/>
            </a:rPr>
            <a:t>Paso 7: </a:t>
          </a:r>
          <a:r>
            <a:rPr lang="es-ES" sz="800" kern="1200" dirty="0" smtClean="0">
              <a:latin typeface="Century Gothic" panose="020B0502020202020204" pitchFamily="34" charset="0"/>
            </a:rPr>
            <a:t>Analice e interprete los resultados</a:t>
          </a:r>
          <a:endParaRPr lang="es-ES" sz="800" kern="1200" dirty="0">
            <a:latin typeface="Century Gothic" panose="020B0502020202020204" pitchFamily="34" charset="0"/>
          </a:endParaRPr>
        </a:p>
      </dsp:txBody>
      <dsp:txXfrm>
        <a:off x="1467555" y="990880"/>
        <a:ext cx="1797047" cy="536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C466A-E7E9-684E-9641-DA54B426BB64}" type="datetimeFigureOut">
              <a:rPr lang="es-ES" smtClean="0"/>
              <a:t>11/08/2017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C021E-8DAB-C544-B03B-C00472EEB8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70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C6C08-AAA0-4D81-A4F9-89461EFACFBB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B642F-1631-4AE1-AC7A-BBC7A57CDFB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0502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603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9197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643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789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848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450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344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590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511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75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637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105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690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203598"/>
            <a:ext cx="9144000" cy="1790700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s-ES" sz="3600" b="1" dirty="0" smtClean="0">
                <a:latin typeface="Century Gothic" charset="0"/>
                <a:ea typeface="Century Gothic" charset="0"/>
                <a:cs typeface="Century Gothic" charset="0"/>
              </a:rPr>
              <a:t>LOS CINCO ¿POR QUÉ?</a:t>
            </a:r>
            <a:br>
              <a:rPr lang="es-ES" sz="3600" b="1" dirty="0" smtClean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s-ES" sz="2800" spc="300" dirty="0" smtClean="0">
                <a:solidFill>
                  <a:srgbClr val="00A4A5"/>
                </a:solidFill>
                <a:latin typeface="Century Gothic" charset="0"/>
                <a:ea typeface="Century Gothic" charset="0"/>
                <a:cs typeface="Century Gothic" charset="0"/>
              </a:rPr>
              <a:t>relación causa - efecto</a:t>
            </a:r>
            <a:endParaRPr lang="es-PE" sz="2800" spc="300" dirty="0">
              <a:solidFill>
                <a:srgbClr val="00A4A5"/>
              </a:solidFill>
            </a:endParaRPr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0" y="3842546"/>
            <a:ext cx="9144000" cy="432048"/>
          </a:xfrm>
        </p:spPr>
        <p:txBody>
          <a:bodyPr>
            <a:noAutofit/>
          </a:bodyPr>
          <a:lstStyle/>
          <a:p>
            <a:r>
              <a:rPr lang="es-ES" sz="1400" dirty="0" smtClean="0">
                <a:latin typeface="Century Gothic" charset="0"/>
                <a:ea typeface="Century Gothic" charset="0"/>
                <a:cs typeface="Century Gothic" charset="0"/>
              </a:rPr>
              <a:t>Centro de Emprendimiento Continental</a:t>
            </a:r>
          </a:p>
          <a:p>
            <a:endParaRPr lang="es-ES_tradnl" sz="14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1026" name="Picture 2" descr="http://3.bp.blogspot.com/-rZKFmSqwzKs/VqtFEBtDkSI/AAAAAAAAAkw/AhTMHUwx55c/s1600/porque-por-que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839" b="5214"/>
          <a:stretch/>
        </p:blipFill>
        <p:spPr bwMode="auto">
          <a:xfrm>
            <a:off x="683568" y="2872395"/>
            <a:ext cx="1578943" cy="2244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87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Centro de Emprendimiento Continental</a:t>
            </a:r>
            <a:endParaRPr lang="es-PE" sz="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5124" name="Picture 4" descr="caja-herramientas-coaching-los-5-porques-de-toyota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88"/>
          <a:stretch/>
        </p:blipFill>
        <p:spPr bwMode="auto">
          <a:xfrm>
            <a:off x="1979712" y="843558"/>
            <a:ext cx="5184576" cy="3613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874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3741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s-PE" sz="2800" b="1" dirty="0" smtClean="0">
                <a:latin typeface="Century Gothic" panose="020B0502020202020204" pitchFamily="34" charset="0"/>
              </a:rPr>
              <a:t>¿Qué aporta esta herramienta?</a:t>
            </a:r>
            <a:endParaRPr lang="es-PE" sz="2800" dirty="0">
              <a:latin typeface="Century Gothic" panose="020B0502020202020204" pitchFamily="34" charset="0"/>
            </a:endParaRPr>
          </a:p>
        </p:txBody>
      </p:sp>
      <p:sp>
        <p:nvSpPr>
          <p:cNvPr id="11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Centro de Emprendimiento Continental</a:t>
            </a:r>
            <a:endParaRPr lang="es-PE" sz="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3528" y="1268016"/>
            <a:ext cx="5022814" cy="3263504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es-PE" sz="1800" dirty="0">
                <a:latin typeface="Century Gothic" panose="020B0502020202020204" pitchFamily="34" charset="0"/>
              </a:rPr>
              <a:t>Permite identificar rápidamente la causa raíz de un </a:t>
            </a:r>
            <a:r>
              <a:rPr lang="es-PE" sz="1800" dirty="0" smtClean="0">
                <a:latin typeface="Century Gothic" panose="020B0502020202020204" pitchFamily="34" charset="0"/>
              </a:rPr>
              <a:t>problema.</a:t>
            </a:r>
            <a:endParaRPr lang="es-PE" sz="1800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PE" sz="1800" dirty="0">
                <a:latin typeface="Century Gothic" panose="020B0502020202020204" pitchFamily="34" charset="0"/>
              </a:rPr>
              <a:t>Al solucionar la causa raíz, puede afectar positivamente en resolver otros problemas derivados de todo un árbol evolucionado de la causa raíz.</a:t>
            </a:r>
          </a:p>
          <a:p>
            <a:pPr>
              <a:lnSpc>
                <a:spcPct val="150000"/>
              </a:lnSpc>
            </a:pPr>
            <a:r>
              <a:rPr lang="es-PE" sz="1800" dirty="0">
                <a:latin typeface="Century Gothic" panose="020B0502020202020204" pitchFamily="34" charset="0"/>
              </a:rPr>
              <a:t>Ayuda a ganar tiempo y ahorrar energía innecesaria o mal </a:t>
            </a:r>
            <a:r>
              <a:rPr lang="es-PE" sz="1800" dirty="0" smtClean="0">
                <a:latin typeface="Century Gothic" panose="020B0502020202020204" pitchFamily="34" charset="0"/>
              </a:rPr>
              <a:t>canalizada.</a:t>
            </a:r>
            <a:endParaRPr lang="es-PE" sz="1800" dirty="0">
              <a:latin typeface="Century Gothic" panose="020B0502020202020204" pitchFamily="34" charset="0"/>
            </a:endParaRPr>
          </a:p>
        </p:txBody>
      </p:sp>
      <p:pic>
        <p:nvPicPr>
          <p:cNvPr id="2052" name="Picture 4" descr="http://dialogoejecutivo.com.mx/images/Mejores_soluciones_rapidas_respueta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131590"/>
            <a:ext cx="2807646" cy="2105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744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27584" y="0"/>
            <a:ext cx="7759774" cy="994172"/>
          </a:xfrm>
        </p:spPr>
        <p:txBody>
          <a:bodyPr>
            <a:normAutofit/>
          </a:bodyPr>
          <a:lstStyle/>
          <a:p>
            <a:pPr algn="ctr"/>
            <a:r>
              <a:rPr lang="es-PE" sz="2800" b="1" dirty="0">
                <a:latin typeface="Century Gothic" panose="020B0502020202020204" pitchFamily="34" charset="0"/>
              </a:rPr>
              <a:t>Pasos para el uso de </a:t>
            </a:r>
            <a:r>
              <a:rPr lang="es-PE" sz="2800" b="1" dirty="0" smtClean="0">
                <a:latin typeface="Century Gothic" panose="020B0502020202020204" pitchFamily="34" charset="0"/>
              </a:rPr>
              <a:t>la técnica </a:t>
            </a:r>
            <a:r>
              <a:rPr lang="es-PE" sz="2800" b="1" dirty="0">
                <a:latin typeface="Century Gothic" panose="020B0502020202020204" pitchFamily="34" charset="0"/>
              </a:rPr>
              <a:t>de los Cinco ¿Por qué?</a:t>
            </a: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215382"/>
              </p:ext>
            </p:extLst>
          </p:nvPr>
        </p:nvGraphicFramePr>
        <p:xfrm>
          <a:off x="595506" y="987574"/>
          <a:ext cx="7886700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Centro de Emprendimiento Continental</a:t>
            </a:r>
            <a:endParaRPr lang="es-PE" sz="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2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s-PE" sz="2800" b="1" dirty="0" smtClean="0">
                <a:latin typeface="Century Gothic" panose="020B0502020202020204" pitchFamily="34" charset="0"/>
              </a:rPr>
              <a:t>¿Cómo funciona?</a:t>
            </a:r>
            <a:endParaRPr lang="es-PE" sz="2800" dirty="0">
              <a:latin typeface="Century Gothic" panose="020B0502020202020204" pitchFamily="34" charset="0"/>
            </a:endParaRPr>
          </a:p>
        </p:txBody>
      </p:sp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5194111"/>
              </p:ext>
            </p:extLst>
          </p:nvPr>
        </p:nvGraphicFramePr>
        <p:xfrm>
          <a:off x="1113569" y="1360224"/>
          <a:ext cx="6916862" cy="293072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3458431">
                  <a:extLst>
                    <a:ext uri="{9D8B030D-6E8A-4147-A177-3AD203B41FA5}">
                      <a16:colId xmlns:a16="http://schemas.microsoft.com/office/drawing/2014/main" val="2693827972"/>
                    </a:ext>
                  </a:extLst>
                </a:gridCol>
                <a:gridCol w="3458431">
                  <a:extLst>
                    <a:ext uri="{9D8B030D-6E8A-4147-A177-3AD203B41FA5}">
                      <a16:colId xmlns:a16="http://schemas.microsoft.com/office/drawing/2014/main" val="223512314"/>
                    </a:ext>
                  </a:extLst>
                </a:gridCol>
              </a:tblGrid>
              <a:tr h="488454">
                <a:tc>
                  <a:txBody>
                    <a:bodyPr/>
                    <a:lstStyle/>
                    <a:p>
                      <a:pPr algn="ctr"/>
                      <a:r>
                        <a:rPr lang="es-PE" sz="1600" dirty="0" smtClean="0"/>
                        <a:t>Defecto</a:t>
                      </a:r>
                      <a:endParaRPr lang="es-PE" sz="1600" dirty="0">
                        <a:latin typeface="Century Gothic" panose="020B0502020202020204" pitchFamily="34" charset="0"/>
                      </a:endParaRPr>
                    </a:p>
                  </a:txBody>
                  <a:tcPr marL="80196" marR="80196" marT="40098" marB="40098" anchor="ctr"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 smtClean="0"/>
                        <a:t>Razones</a:t>
                      </a:r>
                      <a:endParaRPr lang="es-PE" sz="1600" dirty="0">
                        <a:latin typeface="Century Gothic" panose="020B0502020202020204" pitchFamily="34" charset="0"/>
                      </a:endParaRPr>
                    </a:p>
                  </a:txBody>
                  <a:tcPr marL="80196" marR="80196" marT="40098" marB="40098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79662867"/>
                  </a:ext>
                </a:extLst>
              </a:tr>
              <a:tr h="488454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¿Por qué ocurrió el defecto?</a:t>
                      </a:r>
                      <a:endParaRPr lang="es-PE" sz="1200" b="1" dirty="0">
                        <a:latin typeface="Century Gothic" panose="020B0502020202020204" pitchFamily="34" charset="0"/>
                      </a:endParaRPr>
                    </a:p>
                  </a:txBody>
                  <a:tcPr marL="80196" marR="80196" marT="40098" marB="40098" anchor="ctr"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sz="1200" dirty="0">
                        <a:latin typeface="Century Gothic" panose="020B0502020202020204" pitchFamily="34" charset="0"/>
                      </a:endParaRPr>
                    </a:p>
                  </a:txBody>
                  <a:tcPr marL="80196" marR="80196" marT="40098" marB="40098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69211716"/>
                  </a:ext>
                </a:extLst>
              </a:tr>
              <a:tr h="488454">
                <a:tc>
                  <a:txBody>
                    <a:bodyPr/>
                    <a:lstStyle/>
                    <a:p>
                      <a:pPr algn="ctr"/>
                      <a:r>
                        <a:rPr lang="es-PE" sz="1200" dirty="0" smtClean="0"/>
                        <a:t>¿Por qué ocurrió eso?</a:t>
                      </a:r>
                      <a:endParaRPr lang="es-PE" sz="1200" b="1" dirty="0">
                        <a:latin typeface="Century Gothic" panose="020B0502020202020204" pitchFamily="34" charset="0"/>
                      </a:endParaRPr>
                    </a:p>
                  </a:txBody>
                  <a:tcPr marL="80196" marR="80196" marT="40098" marB="40098" anchor="ctr"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sz="1200" dirty="0">
                        <a:latin typeface="Century Gothic" panose="020B0502020202020204" pitchFamily="34" charset="0"/>
                      </a:endParaRPr>
                    </a:p>
                  </a:txBody>
                  <a:tcPr marL="80196" marR="80196" marT="40098" marB="40098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00055418"/>
                  </a:ext>
                </a:extLst>
              </a:tr>
              <a:tr h="488454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/>
                        <a:t>¿Por qué ocurrió eso?</a:t>
                      </a:r>
                      <a:endParaRPr lang="es-PE" sz="1200" b="1" kern="1200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0196" marR="80196" marT="40098" marB="40098" anchor="ctr"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sz="1200" dirty="0">
                        <a:latin typeface="Century Gothic" panose="020B0502020202020204" pitchFamily="34" charset="0"/>
                      </a:endParaRPr>
                    </a:p>
                  </a:txBody>
                  <a:tcPr marL="80196" marR="80196" marT="40098" marB="40098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36560067"/>
                  </a:ext>
                </a:extLst>
              </a:tr>
              <a:tr h="488454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/>
                        <a:t>¿Por qué ocurrió eso?</a:t>
                      </a:r>
                      <a:endParaRPr lang="es-PE" sz="1200" b="1" kern="1200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0196" marR="80196" marT="40098" marB="40098" anchor="ctr"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sz="1200" dirty="0">
                        <a:latin typeface="Century Gothic" panose="020B0502020202020204" pitchFamily="34" charset="0"/>
                      </a:endParaRPr>
                    </a:p>
                  </a:txBody>
                  <a:tcPr marL="80196" marR="80196" marT="40098" marB="40098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99801415"/>
                  </a:ext>
                </a:extLst>
              </a:tr>
              <a:tr h="488454"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/>
                        <a:t>¿Por qué ocurrió eso?</a:t>
                      </a:r>
                      <a:endParaRPr lang="es-PE" sz="1200" b="1" kern="1200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0196" marR="80196" marT="40098" marB="40098" anchor="ctr"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sz="1200" dirty="0">
                        <a:latin typeface="Century Gothic" panose="020B0502020202020204" pitchFamily="34" charset="0"/>
                      </a:endParaRPr>
                    </a:p>
                  </a:txBody>
                  <a:tcPr marL="80196" marR="80196" marT="40098" marB="40098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9505766"/>
                  </a:ext>
                </a:extLst>
              </a:tr>
            </a:tbl>
          </a:graphicData>
        </a:graphic>
      </p:graphicFrame>
      <p:sp>
        <p:nvSpPr>
          <p:cNvPr id="11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Centro de Emprendimiento Continental</a:t>
            </a:r>
            <a:endParaRPr lang="es-PE" sz="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Marcador de contenido 5"/>
          <p:cNvSpPr txBox="1">
            <a:spLocks/>
          </p:cNvSpPr>
          <p:nvPr/>
        </p:nvSpPr>
        <p:spPr>
          <a:xfrm>
            <a:off x="4323395" y="1369219"/>
            <a:ext cx="358331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PE" dirty="0"/>
          </a:p>
        </p:txBody>
      </p:sp>
      <p:cxnSp>
        <p:nvCxnSpPr>
          <p:cNvPr id="5" name="Conector recto de flecha 4"/>
          <p:cNvCxnSpPr/>
          <p:nvPr/>
        </p:nvCxnSpPr>
        <p:spPr>
          <a:xfrm flipH="1">
            <a:off x="4067944" y="2139702"/>
            <a:ext cx="1008112" cy="360040"/>
          </a:xfrm>
          <a:prstGeom prst="straightConnector1">
            <a:avLst/>
          </a:prstGeom>
          <a:ln w="57150">
            <a:solidFill>
              <a:srgbClr val="00A4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 flipH="1">
            <a:off x="4067944" y="2645566"/>
            <a:ext cx="1008112" cy="360040"/>
          </a:xfrm>
          <a:prstGeom prst="straightConnector1">
            <a:avLst/>
          </a:prstGeom>
          <a:ln w="57150">
            <a:solidFill>
              <a:srgbClr val="00A4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 flipH="1">
            <a:off x="4067944" y="3123431"/>
            <a:ext cx="1008112" cy="360040"/>
          </a:xfrm>
          <a:prstGeom prst="straightConnector1">
            <a:avLst/>
          </a:prstGeom>
          <a:ln w="57150">
            <a:solidFill>
              <a:srgbClr val="00A4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 flipH="1">
            <a:off x="4067944" y="3655103"/>
            <a:ext cx="1008112" cy="360040"/>
          </a:xfrm>
          <a:prstGeom prst="straightConnector1">
            <a:avLst/>
          </a:prstGeom>
          <a:ln w="57150">
            <a:solidFill>
              <a:srgbClr val="00A4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756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6227" y="13117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s-PE" sz="2800" b="1" dirty="0" smtClean="0">
                <a:latin typeface="Century Gothic" panose="020B0502020202020204" pitchFamily="34" charset="0"/>
              </a:rPr>
              <a:t>¿Cómo asegurarte de usar</a:t>
            </a:r>
            <a:br>
              <a:rPr lang="es-PE" sz="2800" b="1" dirty="0" smtClean="0">
                <a:latin typeface="Century Gothic" panose="020B0502020202020204" pitchFamily="34" charset="0"/>
              </a:rPr>
            </a:br>
            <a:r>
              <a:rPr lang="es-PE" sz="2800" b="1" dirty="0" smtClean="0">
                <a:latin typeface="Century Gothic" panose="020B0502020202020204" pitchFamily="34" charset="0"/>
              </a:rPr>
              <a:t>bien la técnica?</a:t>
            </a:r>
            <a:endParaRPr lang="es-PE" sz="2800" dirty="0">
              <a:latin typeface="Century Gothic" panose="020B0502020202020204" pitchFamily="34" charset="0"/>
            </a:endParaRPr>
          </a:p>
        </p:txBody>
      </p:sp>
      <p:sp>
        <p:nvSpPr>
          <p:cNvPr id="11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Centro de Emprendimiento Continental</a:t>
            </a:r>
            <a:endParaRPr lang="es-PE" sz="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Marcador de contenido 5"/>
          <p:cNvSpPr txBox="1">
            <a:spLocks/>
          </p:cNvSpPr>
          <p:nvPr/>
        </p:nvSpPr>
        <p:spPr>
          <a:xfrm>
            <a:off x="4323395" y="1369219"/>
            <a:ext cx="358331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PE" dirty="0"/>
          </a:p>
        </p:txBody>
      </p:sp>
      <p:grpSp>
        <p:nvGrpSpPr>
          <p:cNvPr id="7" name="Grupo 6"/>
          <p:cNvGrpSpPr/>
          <p:nvPr/>
        </p:nvGrpSpPr>
        <p:grpSpPr>
          <a:xfrm>
            <a:off x="35496" y="1132423"/>
            <a:ext cx="8202978" cy="3120833"/>
            <a:chOff x="125561" y="1756818"/>
            <a:chExt cx="6580460" cy="2766571"/>
          </a:xfrm>
        </p:grpSpPr>
        <p:sp>
          <p:nvSpPr>
            <p:cNvPr id="8" name="Forma libre 7"/>
            <p:cNvSpPr/>
            <p:nvPr/>
          </p:nvSpPr>
          <p:spPr>
            <a:xfrm rot="16200000">
              <a:off x="-408051" y="3061755"/>
              <a:ext cx="2544603" cy="378665"/>
            </a:xfrm>
            <a:custGeom>
              <a:avLst/>
              <a:gdLst>
                <a:gd name="connsiteX0" fmla="*/ 0 w 2544603"/>
                <a:gd name="connsiteY0" fmla="*/ 0 h 378665"/>
                <a:gd name="connsiteX1" fmla="*/ 2544603 w 2544603"/>
                <a:gd name="connsiteY1" fmla="*/ 0 h 378665"/>
                <a:gd name="connsiteX2" fmla="*/ 2544603 w 2544603"/>
                <a:gd name="connsiteY2" fmla="*/ 378665 h 378665"/>
                <a:gd name="connsiteX3" fmla="*/ 0 w 2544603"/>
                <a:gd name="connsiteY3" fmla="*/ 378665 h 378665"/>
                <a:gd name="connsiteX4" fmla="*/ 0 w 2544603"/>
                <a:gd name="connsiteY4" fmla="*/ 0 h 378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44603" h="378665">
                  <a:moveTo>
                    <a:pt x="0" y="0"/>
                  </a:moveTo>
                  <a:lnTo>
                    <a:pt x="2544603" y="0"/>
                  </a:lnTo>
                  <a:lnTo>
                    <a:pt x="2544603" y="378665"/>
                  </a:lnTo>
                  <a:lnTo>
                    <a:pt x="0" y="37866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0" rIns="333963" bIns="0" numCol="1" spcCol="1270" anchor="t" anchorCtr="0">
              <a:noAutofit/>
            </a:bodyPr>
            <a:lstStyle/>
            <a:p>
              <a:pPr lvl="0" algn="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900" kern="1200" dirty="0"/>
            </a:p>
          </p:txBody>
        </p:sp>
        <p:sp>
          <p:nvSpPr>
            <p:cNvPr id="10" name="Forma libre 9"/>
            <p:cNvSpPr/>
            <p:nvPr/>
          </p:nvSpPr>
          <p:spPr>
            <a:xfrm>
              <a:off x="347528" y="1978786"/>
              <a:ext cx="1369349" cy="2544603"/>
            </a:xfrm>
            <a:custGeom>
              <a:avLst/>
              <a:gdLst>
                <a:gd name="connsiteX0" fmla="*/ 0 w 1886156"/>
                <a:gd name="connsiteY0" fmla="*/ 0 h 2544603"/>
                <a:gd name="connsiteX1" fmla="*/ 1886156 w 1886156"/>
                <a:gd name="connsiteY1" fmla="*/ 0 h 2544603"/>
                <a:gd name="connsiteX2" fmla="*/ 1886156 w 1886156"/>
                <a:gd name="connsiteY2" fmla="*/ 2544603 h 2544603"/>
                <a:gd name="connsiteX3" fmla="*/ 0 w 1886156"/>
                <a:gd name="connsiteY3" fmla="*/ 2544603 h 2544603"/>
                <a:gd name="connsiteX4" fmla="*/ 0 w 1886156"/>
                <a:gd name="connsiteY4" fmla="*/ 0 h 2544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86156" h="2544603">
                  <a:moveTo>
                    <a:pt x="0" y="0"/>
                  </a:moveTo>
                  <a:lnTo>
                    <a:pt x="1886156" y="0"/>
                  </a:lnTo>
                  <a:lnTo>
                    <a:pt x="1886156" y="2544603"/>
                  </a:lnTo>
                  <a:lnTo>
                    <a:pt x="0" y="25446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3144" tIns="333962" rIns="263144" bIns="263144" numCol="1" spcCol="1270" anchor="ctr" anchorCtr="0">
              <a:noAutofit/>
            </a:bodyPr>
            <a:lstStyle/>
            <a:p>
              <a:pPr fontAlgn="base">
                <a:lnSpc>
                  <a:spcPct val="150000"/>
                </a:lnSpc>
              </a:pPr>
              <a:r>
                <a:rPr lang="es-PE" sz="1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Recaba el mayor número de datos posibles</a:t>
              </a:r>
              <a:r>
                <a:rPr lang="es-PE" sz="1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 sobre el problema a analizar.</a:t>
              </a:r>
            </a:p>
          </p:txBody>
        </p:sp>
        <p:sp>
          <p:nvSpPr>
            <p:cNvPr id="15" name="Rectángulo 14"/>
            <p:cNvSpPr/>
            <p:nvPr/>
          </p:nvSpPr>
          <p:spPr>
            <a:xfrm>
              <a:off x="125561" y="1756818"/>
              <a:ext cx="443934" cy="44393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es-PE" sz="14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1</a:t>
              </a:r>
              <a:endParaRPr lang="es-PE" sz="14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6" name="Forma libre 15"/>
            <p:cNvSpPr/>
            <p:nvPr/>
          </p:nvSpPr>
          <p:spPr>
            <a:xfrm rot="16200000">
              <a:off x="2356620" y="3061755"/>
              <a:ext cx="2544603" cy="378665"/>
            </a:xfrm>
            <a:custGeom>
              <a:avLst/>
              <a:gdLst>
                <a:gd name="connsiteX0" fmla="*/ 0 w 2544603"/>
                <a:gd name="connsiteY0" fmla="*/ 0 h 378665"/>
                <a:gd name="connsiteX1" fmla="*/ 2544603 w 2544603"/>
                <a:gd name="connsiteY1" fmla="*/ 0 h 378665"/>
                <a:gd name="connsiteX2" fmla="*/ 2544603 w 2544603"/>
                <a:gd name="connsiteY2" fmla="*/ 378665 h 378665"/>
                <a:gd name="connsiteX3" fmla="*/ 0 w 2544603"/>
                <a:gd name="connsiteY3" fmla="*/ 378665 h 378665"/>
                <a:gd name="connsiteX4" fmla="*/ 0 w 2544603"/>
                <a:gd name="connsiteY4" fmla="*/ 0 h 378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44603" h="378665">
                  <a:moveTo>
                    <a:pt x="0" y="0"/>
                  </a:moveTo>
                  <a:lnTo>
                    <a:pt x="2544603" y="0"/>
                  </a:lnTo>
                  <a:lnTo>
                    <a:pt x="2544603" y="378665"/>
                  </a:lnTo>
                  <a:lnTo>
                    <a:pt x="0" y="37866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2" tIns="0" rIns="333963" bIns="-1" numCol="1" spcCol="1270" anchor="t" anchorCtr="0">
              <a:noAutofit/>
            </a:bodyPr>
            <a:lstStyle/>
            <a:p>
              <a:pPr lvl="0" algn="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900" kern="1200"/>
            </a:p>
          </p:txBody>
        </p:sp>
        <p:sp>
          <p:nvSpPr>
            <p:cNvPr id="19" name="Forma libre 18"/>
            <p:cNvSpPr/>
            <p:nvPr/>
          </p:nvSpPr>
          <p:spPr>
            <a:xfrm rot="16200000">
              <a:off x="5121292" y="3061755"/>
              <a:ext cx="2544603" cy="378665"/>
            </a:xfrm>
            <a:custGeom>
              <a:avLst/>
              <a:gdLst>
                <a:gd name="connsiteX0" fmla="*/ 0 w 2544603"/>
                <a:gd name="connsiteY0" fmla="*/ 0 h 378665"/>
                <a:gd name="connsiteX1" fmla="*/ 2544603 w 2544603"/>
                <a:gd name="connsiteY1" fmla="*/ 0 h 378665"/>
                <a:gd name="connsiteX2" fmla="*/ 2544603 w 2544603"/>
                <a:gd name="connsiteY2" fmla="*/ 378665 h 378665"/>
                <a:gd name="connsiteX3" fmla="*/ 0 w 2544603"/>
                <a:gd name="connsiteY3" fmla="*/ 378665 h 378665"/>
                <a:gd name="connsiteX4" fmla="*/ 0 w 2544603"/>
                <a:gd name="connsiteY4" fmla="*/ 0 h 378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44603" h="378665">
                  <a:moveTo>
                    <a:pt x="0" y="0"/>
                  </a:moveTo>
                  <a:lnTo>
                    <a:pt x="2544603" y="0"/>
                  </a:lnTo>
                  <a:lnTo>
                    <a:pt x="2544603" y="378665"/>
                  </a:lnTo>
                  <a:lnTo>
                    <a:pt x="0" y="37866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-1" rIns="333963" bIns="0" numCol="1" spcCol="1270" anchor="t" anchorCtr="0">
              <a:noAutofit/>
            </a:bodyPr>
            <a:lstStyle/>
            <a:p>
              <a:pPr lvl="0" algn="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900" kern="1200"/>
            </a:p>
          </p:txBody>
        </p:sp>
        <p:sp>
          <p:nvSpPr>
            <p:cNvPr id="36" name="Forma libre 35"/>
            <p:cNvSpPr/>
            <p:nvPr/>
          </p:nvSpPr>
          <p:spPr>
            <a:xfrm>
              <a:off x="1964951" y="1978786"/>
              <a:ext cx="1412112" cy="2544603"/>
            </a:xfrm>
            <a:custGeom>
              <a:avLst/>
              <a:gdLst>
                <a:gd name="connsiteX0" fmla="*/ 0 w 1886156"/>
                <a:gd name="connsiteY0" fmla="*/ 0 h 2544603"/>
                <a:gd name="connsiteX1" fmla="*/ 1886156 w 1886156"/>
                <a:gd name="connsiteY1" fmla="*/ 0 h 2544603"/>
                <a:gd name="connsiteX2" fmla="*/ 1886156 w 1886156"/>
                <a:gd name="connsiteY2" fmla="*/ 2544603 h 2544603"/>
                <a:gd name="connsiteX3" fmla="*/ 0 w 1886156"/>
                <a:gd name="connsiteY3" fmla="*/ 2544603 h 2544603"/>
                <a:gd name="connsiteX4" fmla="*/ 0 w 1886156"/>
                <a:gd name="connsiteY4" fmla="*/ 0 h 2544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86156" h="2544603">
                  <a:moveTo>
                    <a:pt x="0" y="0"/>
                  </a:moveTo>
                  <a:lnTo>
                    <a:pt x="1886156" y="0"/>
                  </a:lnTo>
                  <a:lnTo>
                    <a:pt x="1886156" y="2544603"/>
                  </a:lnTo>
                  <a:lnTo>
                    <a:pt x="0" y="25446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3144" tIns="333962" rIns="263144" bIns="263144" numCol="1" spcCol="1270" anchor="ctr" anchorCtr="0">
              <a:noAutofit/>
            </a:bodyPr>
            <a:lstStyle/>
            <a:p>
              <a:pPr fontAlgn="base">
                <a:lnSpc>
                  <a:spcPct val="150000"/>
                </a:lnSpc>
              </a:pPr>
              <a:r>
                <a:rPr lang="es-PE" sz="1000" b="1" dirty="0">
                  <a:latin typeface="Century Gothic" panose="020B0502020202020204" pitchFamily="34" charset="0"/>
                </a:rPr>
                <a:t>Céntrate en las probabilidades más altas, y no en las posibilidades infinitas</a:t>
              </a:r>
              <a:r>
                <a:rPr lang="es-PE" sz="1000" dirty="0">
                  <a:latin typeface="Century Gothic" panose="020B0502020202020204" pitchFamily="34" charset="0"/>
                </a:rPr>
                <a:t>. Si no, puedes perderte en derroteros que no tengan nada que ver, y pasar a perder mucho tiempo</a:t>
              </a:r>
              <a:r>
                <a:rPr lang="es-PE" sz="1000" dirty="0" smtClean="0">
                  <a:latin typeface="Century Gothic" panose="020B0502020202020204" pitchFamily="34" charset="0"/>
                </a:rPr>
                <a:t>.</a:t>
              </a:r>
              <a:endParaRPr lang="es-ES" sz="1000" kern="1200" dirty="0"/>
            </a:p>
          </p:txBody>
        </p:sp>
        <p:sp>
          <p:nvSpPr>
            <p:cNvPr id="37" name="Rectángulo 36"/>
            <p:cNvSpPr/>
            <p:nvPr/>
          </p:nvSpPr>
          <p:spPr>
            <a:xfrm>
              <a:off x="1742984" y="1756818"/>
              <a:ext cx="443934" cy="44393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es-PE" sz="14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2</a:t>
              </a:r>
              <a:endParaRPr lang="es-PE" sz="14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8" name="Forma libre 37"/>
            <p:cNvSpPr/>
            <p:nvPr/>
          </p:nvSpPr>
          <p:spPr>
            <a:xfrm>
              <a:off x="3633722" y="1978786"/>
              <a:ext cx="1412112" cy="2544603"/>
            </a:xfrm>
            <a:custGeom>
              <a:avLst/>
              <a:gdLst>
                <a:gd name="connsiteX0" fmla="*/ 0 w 1886156"/>
                <a:gd name="connsiteY0" fmla="*/ 0 h 2544603"/>
                <a:gd name="connsiteX1" fmla="*/ 1886156 w 1886156"/>
                <a:gd name="connsiteY1" fmla="*/ 0 h 2544603"/>
                <a:gd name="connsiteX2" fmla="*/ 1886156 w 1886156"/>
                <a:gd name="connsiteY2" fmla="*/ 2544603 h 2544603"/>
                <a:gd name="connsiteX3" fmla="*/ 0 w 1886156"/>
                <a:gd name="connsiteY3" fmla="*/ 2544603 h 2544603"/>
                <a:gd name="connsiteX4" fmla="*/ 0 w 1886156"/>
                <a:gd name="connsiteY4" fmla="*/ 0 h 2544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86156" h="2544603">
                  <a:moveTo>
                    <a:pt x="0" y="0"/>
                  </a:moveTo>
                  <a:lnTo>
                    <a:pt x="1886156" y="0"/>
                  </a:lnTo>
                  <a:lnTo>
                    <a:pt x="1886156" y="2544603"/>
                  </a:lnTo>
                  <a:lnTo>
                    <a:pt x="0" y="25446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3144" tIns="333962" rIns="263144" bIns="263144" numCol="1" spcCol="1270" anchor="ctr" anchorCtr="0">
              <a:noAutofit/>
            </a:bodyPr>
            <a:lstStyle/>
            <a:p>
              <a:pPr marL="0" lvl="1" defTabSz="128905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s-PE" sz="10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Pregúntate </a:t>
              </a:r>
              <a:r>
                <a:rPr lang="es-PE" sz="1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sobre cada </a:t>
              </a:r>
              <a:r>
                <a:rPr lang="es-PE" sz="1000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respuesta, </a:t>
              </a:r>
              <a:r>
                <a:rPr lang="es-PE" sz="1000" b="1" i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¿</a:t>
              </a:r>
              <a:r>
                <a:rPr lang="es-PE" sz="1000" b="1" i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Llevaría esta respuesta al efecto anterior? </a:t>
              </a:r>
              <a:r>
                <a:rPr lang="es-PE" sz="1000" b="1" i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es-PE" sz="1000" b="1" i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¿Es la más adecuada teniendo en cuenta </a:t>
              </a:r>
              <a:r>
                <a:rPr lang="es-PE" sz="1000" b="1" i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lo </a:t>
              </a:r>
              <a:r>
                <a:rPr lang="es-PE" sz="1000" b="1" i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que sabemos sobre el problema? ¿Hay otras posibilidades</a:t>
              </a:r>
              <a:r>
                <a:rPr lang="es-PE" sz="1000" b="1" i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?</a:t>
              </a:r>
              <a:endParaRPr lang="es-ES" sz="1000" kern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9" name="Rectángulo 38"/>
            <p:cNvSpPr/>
            <p:nvPr/>
          </p:nvSpPr>
          <p:spPr>
            <a:xfrm>
              <a:off x="3411757" y="1756818"/>
              <a:ext cx="443934" cy="44393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es-PE" sz="14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3</a:t>
              </a:r>
              <a:endParaRPr lang="es-PE" sz="14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0" name="Forma libre 39"/>
            <p:cNvSpPr/>
            <p:nvPr/>
          </p:nvSpPr>
          <p:spPr>
            <a:xfrm>
              <a:off x="5293909" y="1978786"/>
              <a:ext cx="1412112" cy="2544603"/>
            </a:xfrm>
            <a:custGeom>
              <a:avLst/>
              <a:gdLst>
                <a:gd name="connsiteX0" fmla="*/ 0 w 1886156"/>
                <a:gd name="connsiteY0" fmla="*/ 0 h 2544603"/>
                <a:gd name="connsiteX1" fmla="*/ 1886156 w 1886156"/>
                <a:gd name="connsiteY1" fmla="*/ 0 h 2544603"/>
                <a:gd name="connsiteX2" fmla="*/ 1886156 w 1886156"/>
                <a:gd name="connsiteY2" fmla="*/ 2544603 h 2544603"/>
                <a:gd name="connsiteX3" fmla="*/ 0 w 1886156"/>
                <a:gd name="connsiteY3" fmla="*/ 2544603 h 2544603"/>
                <a:gd name="connsiteX4" fmla="*/ 0 w 1886156"/>
                <a:gd name="connsiteY4" fmla="*/ 0 h 2544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86156" h="2544603">
                  <a:moveTo>
                    <a:pt x="0" y="0"/>
                  </a:moveTo>
                  <a:lnTo>
                    <a:pt x="1886156" y="0"/>
                  </a:lnTo>
                  <a:lnTo>
                    <a:pt x="1886156" y="2544603"/>
                  </a:lnTo>
                  <a:lnTo>
                    <a:pt x="0" y="25446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3144" tIns="333962" rIns="263144" bIns="263144" numCol="1" spcCol="1270" anchor="ctr" anchorCtr="0">
              <a:noAutofit/>
            </a:bodyPr>
            <a:lstStyle/>
            <a:p>
              <a:pPr marL="0" lvl="1" defTabSz="128905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s-PE" sz="1000" dirty="0" smtClean="0">
                  <a:latin typeface="Century Gothic" panose="020B0502020202020204" pitchFamily="34" charset="0"/>
                </a:rPr>
                <a:t>Preferiblemente</a:t>
              </a:r>
              <a:r>
                <a:rPr lang="es-PE" sz="1000" dirty="0">
                  <a:latin typeface="Century Gothic" panose="020B0502020202020204" pitchFamily="34" charset="0"/>
                </a:rPr>
                <a:t>, </a:t>
              </a:r>
              <a:r>
                <a:rPr lang="es-PE" sz="1000" b="1" dirty="0">
                  <a:latin typeface="Century Gothic" panose="020B0502020202020204" pitchFamily="34" charset="0"/>
                </a:rPr>
                <a:t>practica esta técnica en grupo y creando un </a:t>
              </a:r>
              <a:r>
                <a:rPr lang="es-PE" sz="1000" b="1" dirty="0" err="1">
                  <a:latin typeface="Century Gothic" panose="020B0502020202020204" pitchFamily="34" charset="0"/>
                </a:rPr>
                <a:t>brainstorming</a:t>
              </a:r>
              <a:r>
                <a:rPr lang="es-PE" sz="1000" b="1" dirty="0">
                  <a:latin typeface="Century Gothic" panose="020B0502020202020204" pitchFamily="34" charset="0"/>
                </a:rPr>
                <a:t> para cada pregunta</a:t>
              </a:r>
              <a:r>
                <a:rPr lang="es-PE" sz="1000" dirty="0">
                  <a:latin typeface="Century Gothic" panose="020B0502020202020204" pitchFamily="34" charset="0"/>
                </a:rPr>
                <a:t>, de tal manera que des espacio para otras ideas, enfoques y respuestas, hasta llegar a la mejor</a:t>
              </a:r>
              <a:r>
                <a:rPr lang="es-PE" sz="1000" dirty="0" smtClean="0">
                  <a:latin typeface="Century Gothic" panose="020B0502020202020204" pitchFamily="34" charset="0"/>
                </a:rPr>
                <a:t>.</a:t>
              </a:r>
              <a:endParaRPr lang="es-PE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41" name="Rectángulo 40"/>
            <p:cNvSpPr/>
            <p:nvPr/>
          </p:nvSpPr>
          <p:spPr>
            <a:xfrm>
              <a:off x="5071942" y="1756818"/>
              <a:ext cx="443934" cy="44393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es-PE" sz="14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4</a:t>
              </a:r>
              <a:endParaRPr lang="es-PE" sz="14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710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1763688" y="411510"/>
            <a:ext cx="5616624" cy="273844"/>
          </a:xfrm>
        </p:spPr>
        <p:txBody>
          <a:bodyPr/>
          <a:lstStyle/>
          <a:p>
            <a:r>
              <a:rPr lang="es-PE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Centro de Emprendimiento Continental</a:t>
            </a:r>
            <a:endParaRPr lang="es-PE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275606"/>
            <a:ext cx="3974867" cy="2607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9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1314</TotalTime>
  <Words>333</Words>
  <Application>Microsoft Office PowerPoint</Application>
  <PresentationFormat>Presentación en pantalla (16:9)</PresentationFormat>
  <Paragraphs>37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Tema de Office</vt:lpstr>
      <vt:lpstr>LOS CINCO ¿POR QUÉ? relación causa - efecto</vt:lpstr>
      <vt:lpstr>Presentación de PowerPoint</vt:lpstr>
      <vt:lpstr>¿Qué aporta esta herramienta?</vt:lpstr>
      <vt:lpstr>Pasos para el uso de la técnica de los Cinco ¿Por qué?</vt:lpstr>
      <vt:lpstr>¿Cómo funciona?</vt:lpstr>
      <vt:lpstr>¿Cómo asegurarte de usar bien la técnica?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Gonzales Espinoza, Brian O Neill</dc:creator>
  <cp:lastModifiedBy>Echegaray Yépe, Marco Antonio</cp:lastModifiedBy>
  <cp:revision>80</cp:revision>
  <dcterms:created xsi:type="dcterms:W3CDTF">2015-02-13T23:43:15Z</dcterms:created>
  <dcterms:modified xsi:type="dcterms:W3CDTF">2017-08-11T15:27:16Z</dcterms:modified>
</cp:coreProperties>
</file>