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3" r:id="rId12"/>
    <p:sldId id="275" r:id="rId13"/>
    <p:sldId id="276" r:id="rId14"/>
    <p:sldId id="258" r:id="rId15"/>
  </p:sldIdLst>
  <p:sldSz cx="9144000" cy="5143500" type="screen16x9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6" autoAdjust="0"/>
    <p:restoredTop sz="96395" autoAdjust="0"/>
  </p:normalViewPr>
  <p:slideViewPr>
    <p:cSldViewPr>
      <p:cViewPr varScale="1">
        <p:scale>
          <a:sx n="152" d="100"/>
          <a:sy n="152" d="100"/>
        </p:scale>
        <p:origin x="65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C466A-E7E9-684E-9641-DA54B426BB64}" type="datetimeFigureOut">
              <a:rPr lang="es-ES" smtClean="0"/>
              <a:t>11/08/2017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C021E-8DAB-C544-B03B-C00472EEB84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3707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18E99-15DA-48D4-BC82-270818163FB8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0DDB3-D5E1-477F-9403-7990F90C8D6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06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0DDB3-D5E1-477F-9403-7990F90C8D62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0460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603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71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064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789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848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450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344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590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51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75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637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105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CB00F-AFAC-4201-87B4-F951AC49D893}" type="datetimeFigureOut">
              <a:rPr lang="es-PE" smtClean="0"/>
              <a:t>11/08/2017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A4C0-81CB-40A6-97C5-80A9A1A6C5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690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699542"/>
            <a:ext cx="9144000" cy="1433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2800" b="1" dirty="0" smtClean="0">
                <a:latin typeface="Century Gothic"/>
                <a:cs typeface="Century Gothic"/>
              </a:rPr>
              <a:t>Presentación de la asignatura</a:t>
            </a:r>
            <a:br>
              <a:rPr lang="es-PE" sz="2800" b="1" dirty="0" smtClean="0">
                <a:latin typeface="Century Gothic"/>
                <a:cs typeface="Century Gothic"/>
              </a:rPr>
            </a:br>
            <a:r>
              <a:rPr lang="es-PE" sz="3600" b="1" dirty="0" smtClean="0">
                <a:latin typeface="Century Gothic"/>
                <a:cs typeface="Century Gothic"/>
              </a:rPr>
              <a:t>Gerencia de Ventas</a:t>
            </a:r>
            <a:endParaRPr lang="es-PE" sz="3600" b="1" dirty="0">
              <a:latin typeface="Century Gothic"/>
              <a:cs typeface="Century Gothic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1272898" y="2132856"/>
            <a:ext cx="65982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b="1" dirty="0" smtClean="0">
                <a:latin typeface="Century Gothic"/>
                <a:cs typeface="Century Gothic"/>
              </a:rPr>
              <a:t>Franklin </a:t>
            </a:r>
            <a:r>
              <a:rPr lang="es-PE" sz="2800" b="1" dirty="0" err="1" smtClean="0">
                <a:latin typeface="Century Gothic"/>
                <a:cs typeface="Century Gothic"/>
              </a:rPr>
              <a:t>Cordova</a:t>
            </a:r>
            <a:r>
              <a:rPr lang="es-PE" sz="2800" b="1" dirty="0" smtClean="0">
                <a:latin typeface="Century Gothic"/>
                <a:cs typeface="Century Gothic"/>
              </a:rPr>
              <a:t> </a:t>
            </a:r>
            <a:r>
              <a:rPr lang="es-PE" sz="2800" b="1" dirty="0" err="1" smtClean="0">
                <a:latin typeface="Century Gothic"/>
                <a:cs typeface="Century Gothic"/>
              </a:rPr>
              <a:t>Buiza</a:t>
            </a:r>
            <a:endParaRPr lang="es-PE" sz="2800" b="1" dirty="0">
              <a:latin typeface="Century Gothic"/>
              <a:cs typeface="Century Gothic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331" y="2859782"/>
            <a:ext cx="3173338" cy="184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76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3528" y="1419622"/>
            <a:ext cx="7848873" cy="1080120"/>
          </a:xfrm>
        </p:spPr>
        <p:txBody>
          <a:bodyPr>
            <a:normAutofit/>
          </a:bodyPr>
          <a:lstStyle/>
          <a:p>
            <a:r>
              <a:rPr lang="es-PE" sz="1800" b="1" dirty="0"/>
              <a:t>Producto académico: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Responder las </a:t>
            </a:r>
            <a:r>
              <a:rPr lang="es-PE" sz="1800" dirty="0"/>
              <a:t>preguntas del caso: Competir por una ventaja - Coca Cola vs Pepsi Cola.</a:t>
            </a:r>
            <a:endParaRPr lang="es-PE" sz="1800" dirty="0" smtClean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93897" y="339502"/>
            <a:ext cx="8136904" cy="828092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III: </a:t>
            </a:r>
            <a:r>
              <a:rPr lang="es-PE" sz="2800" b="1" dirty="0">
                <a:latin typeface="+mn-lt"/>
                <a:cs typeface="Century Gothic"/>
              </a:rPr>
              <a:t>Previsiones de Venta y Organización del </a:t>
            </a:r>
            <a:r>
              <a:rPr lang="es-PE" sz="2800" b="1" dirty="0" smtClean="0">
                <a:latin typeface="+mn-lt"/>
                <a:cs typeface="Century Gothic"/>
              </a:rPr>
              <a:t>Territorio</a:t>
            </a:r>
            <a:endParaRPr lang="es-PE" sz="2800" b="1" dirty="0">
              <a:latin typeface="+mn-lt"/>
              <a:cs typeface="Century Gothic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15766"/>
            <a:ext cx="280035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42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-308570"/>
            <a:ext cx="7892983" cy="1309127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Unidad IV: </a:t>
            </a:r>
            <a:r>
              <a:rPr lang="es-PE" sz="2800" b="1" dirty="0">
                <a:latin typeface="+mn-lt"/>
              </a:rPr>
              <a:t>Formación de Vendedores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5536" y="1131590"/>
            <a:ext cx="7200800" cy="1872208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E" sz="1800" dirty="0" smtClean="0"/>
              <a:t>Reclutamiento, selección, inducción, capacitación y evaluación.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E" sz="1800" dirty="0" smtClean="0"/>
              <a:t>Metodología </a:t>
            </a:r>
            <a:r>
              <a:rPr lang="es-PE" sz="1800" dirty="0"/>
              <a:t>de la formación de vendedores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s-PE" sz="1800" dirty="0" smtClean="0"/>
              <a:t>Técnicas </a:t>
            </a:r>
            <a:r>
              <a:rPr lang="es-PE" sz="1800" dirty="0"/>
              <a:t>de </a:t>
            </a:r>
            <a:r>
              <a:rPr lang="es-PE" sz="1800" dirty="0" smtClean="0"/>
              <a:t>Ventas.</a:t>
            </a:r>
            <a:endParaRPr lang="es-PE" sz="1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78246"/>
            <a:ext cx="2874398" cy="197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54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67494"/>
            <a:ext cx="6552728" cy="500608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Recursos educativos virtuales</a:t>
            </a:r>
            <a:endParaRPr lang="es-PE" sz="2800" b="1" dirty="0">
              <a:latin typeface="+mn-lt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95536" y="1003054"/>
            <a:ext cx="2949178" cy="1872208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Manual </a:t>
            </a:r>
            <a:r>
              <a:rPr lang="es-PE" sz="1800" dirty="0" err="1" smtClean="0"/>
              <a:t>autoformativo</a:t>
            </a:r>
            <a:endParaRPr lang="es-PE" sz="1800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Video clases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Podcast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Foros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Biblioteca virtual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87774"/>
            <a:ext cx="4211960" cy="180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41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23751" y="123478"/>
            <a:ext cx="8136904" cy="857250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</a:rPr>
              <a:t>Recomendaciones finales</a:t>
            </a:r>
            <a:endParaRPr lang="es-PE" sz="2800" dirty="0">
              <a:latin typeface="+mn-lt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323528" y="1053034"/>
            <a:ext cx="7560840" cy="162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En las sesiones virtuales de cada semana, guiaré tu aprendizaje, orientaré el desarrollo de actividades y atenderé tus dudas e inquietudes.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Con estas indicaciones, estamos listos para iniciar nuestra asignatura.</a:t>
            </a:r>
          </a:p>
          <a:p>
            <a:pPr algn="just">
              <a:buFont typeface="Wingdings" pitchFamily="2" charset="2"/>
              <a:buChar char="§"/>
            </a:pPr>
            <a:r>
              <a:rPr lang="es-PE" sz="1800" dirty="0" smtClean="0"/>
              <a:t>Las inquietudes escritas en el foro serán respondidas en un plazo no mayor a 48 horas.</a:t>
            </a:r>
            <a:endParaRPr lang="es-PE" sz="1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748943"/>
            <a:ext cx="2704195" cy="178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86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>
            <a:spLocks noGrp="1"/>
          </p:cNvSpPr>
          <p:nvPr>
            <p:ph type="title"/>
          </p:nvPr>
        </p:nvSpPr>
        <p:spPr>
          <a:xfrm>
            <a:off x="0" y="504056"/>
            <a:ext cx="9144000" cy="1851670"/>
          </a:xfrm>
        </p:spPr>
        <p:txBody>
          <a:bodyPr/>
          <a:lstStyle/>
          <a:p>
            <a:pPr algn="ctr"/>
            <a:r>
              <a:rPr lang="es-PE" sz="2800" b="1" dirty="0" smtClean="0">
                <a:latin typeface="Century Gothic" panose="020B0502020202020204" pitchFamily="34" charset="0"/>
              </a:rPr>
              <a:t>Bienvenido a la asignatura</a:t>
            </a:r>
            <a:br>
              <a:rPr lang="es-PE" sz="2800" b="1" dirty="0" smtClean="0">
                <a:latin typeface="Century Gothic" panose="020B0502020202020204" pitchFamily="34" charset="0"/>
              </a:rPr>
            </a:br>
            <a:r>
              <a:rPr lang="es-PE" sz="3600" b="1" dirty="0">
                <a:latin typeface="Century Gothic" panose="020B0502020202020204" pitchFamily="34" charset="0"/>
              </a:rPr>
              <a:t>Gerencia de </a:t>
            </a:r>
            <a:r>
              <a:rPr lang="es-PE" sz="3600" b="1" dirty="0" smtClean="0">
                <a:latin typeface="Century Gothic" panose="020B0502020202020204" pitchFamily="34" charset="0"/>
              </a:rPr>
              <a:t>Ventas</a:t>
            </a:r>
            <a:endParaRPr lang="es-PE" sz="2800" b="1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9702"/>
            <a:ext cx="2863577" cy="209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9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4707" y="987574"/>
            <a:ext cx="7964788" cy="1872208"/>
          </a:xfrm>
        </p:spPr>
        <p:txBody>
          <a:bodyPr>
            <a:noAutofit/>
          </a:bodyPr>
          <a:lstStyle/>
          <a:p>
            <a:pPr algn="just"/>
            <a:r>
              <a:rPr lang="es-PE" sz="1800" dirty="0">
                <a:latin typeface="+mn-lt"/>
              </a:rPr>
              <a:t>La asignatura contiene: La función de ventas; la negociación con los grupos de </a:t>
            </a:r>
            <a:r>
              <a:rPr lang="es-PE" sz="1800" dirty="0" smtClean="0">
                <a:latin typeface="+mn-lt"/>
              </a:rPr>
              <a:t>compra; </a:t>
            </a:r>
            <a:r>
              <a:rPr lang="es-PE" sz="1800" dirty="0">
                <a:latin typeface="+mn-lt"/>
              </a:rPr>
              <a:t>las etapas de la entrevista de ventas; las herramientas de ventas y el manual de </a:t>
            </a:r>
            <a:r>
              <a:rPr lang="es-PE" sz="1800" dirty="0" smtClean="0">
                <a:latin typeface="+mn-lt"/>
              </a:rPr>
              <a:t>ventas; la </a:t>
            </a:r>
            <a:r>
              <a:rPr lang="es-PE" sz="1800" dirty="0">
                <a:latin typeface="+mn-lt"/>
              </a:rPr>
              <a:t>negociación en ventas; las </a:t>
            </a:r>
            <a:r>
              <a:rPr lang="es-PE" sz="1800" dirty="0" smtClean="0">
                <a:latin typeface="+mn-lt"/>
              </a:rPr>
              <a:t>objeciones; conocer </a:t>
            </a:r>
            <a:r>
              <a:rPr lang="es-PE" sz="1800" dirty="0">
                <a:latin typeface="+mn-lt"/>
              </a:rPr>
              <a:t>a nuestro cliente; la programación </a:t>
            </a:r>
            <a:r>
              <a:rPr lang="es-PE" sz="1800" dirty="0" smtClean="0">
                <a:latin typeface="+mn-lt"/>
              </a:rPr>
              <a:t>neurolingüística; la gestión </a:t>
            </a:r>
            <a:r>
              <a:rPr lang="es-PE" sz="1800" dirty="0">
                <a:latin typeface="+mn-lt"/>
              </a:rPr>
              <a:t>de las grandes cuentas; </a:t>
            </a:r>
            <a:r>
              <a:rPr lang="es-PE" sz="1800" dirty="0" smtClean="0">
                <a:latin typeface="+mn-lt"/>
              </a:rPr>
              <a:t>la </a:t>
            </a:r>
            <a:r>
              <a:rPr lang="es-PE" sz="1800" dirty="0">
                <a:latin typeface="+mn-lt"/>
              </a:rPr>
              <a:t>organización del equipo de ventas; gestión de una ruta y territorio; control de ventas; la selección de ventas; la evaluación; la retribución de ven-tas; aspectos éticos de las </a:t>
            </a:r>
            <a:r>
              <a:rPr lang="es-PE" sz="1800" dirty="0" smtClean="0">
                <a:latin typeface="+mn-lt"/>
              </a:rPr>
              <a:t>ventas</a:t>
            </a:r>
            <a:r>
              <a:rPr lang="es-PE" sz="1800" dirty="0">
                <a:latin typeface="+mn-lt"/>
              </a:rPr>
              <a:t>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38792" y="366674"/>
            <a:ext cx="80807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>
                <a:cs typeface="Century Gothic"/>
              </a:rPr>
              <a:t>Gerencia de Ventas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61" y="2571750"/>
            <a:ext cx="2520280" cy="209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1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880690"/>
            <a:ext cx="7725503" cy="1584176"/>
          </a:xfrm>
        </p:spPr>
        <p:txBody>
          <a:bodyPr/>
          <a:lstStyle/>
          <a:p>
            <a:pPr algn="just"/>
            <a:r>
              <a:rPr lang="es-PE" sz="1800" dirty="0" smtClean="0">
                <a:latin typeface="+mn-lt"/>
              </a:rPr>
              <a:t>Conoce </a:t>
            </a:r>
            <a:r>
              <a:rPr lang="es-PE" sz="1800" dirty="0">
                <a:latin typeface="+mn-lt"/>
              </a:rPr>
              <a:t>el Sistema de la Gerencia de Ventas y los fundamentos </a:t>
            </a:r>
            <a:r>
              <a:rPr lang="es-PE" sz="1800" dirty="0" smtClean="0">
                <a:latin typeface="+mn-lt"/>
              </a:rPr>
              <a:t>conceptuales </a:t>
            </a:r>
            <a:r>
              <a:rPr lang="es-PE" sz="1800" dirty="0">
                <a:latin typeface="+mn-lt"/>
              </a:rPr>
              <a:t>de dicho sistema. Desarrolla procedimientos y </a:t>
            </a:r>
            <a:r>
              <a:rPr lang="es-PE" sz="1800" dirty="0" smtClean="0">
                <a:latin typeface="+mn-lt"/>
              </a:rPr>
              <a:t>metodologías </a:t>
            </a:r>
            <a:r>
              <a:rPr lang="es-PE" sz="1800" dirty="0">
                <a:latin typeface="+mn-lt"/>
              </a:rPr>
              <a:t>para la elaboración de planes estratégicos, funcionales y </a:t>
            </a:r>
            <a:r>
              <a:rPr lang="es-PE" sz="1800" dirty="0" smtClean="0">
                <a:latin typeface="+mn-lt"/>
              </a:rPr>
              <a:t>operativos</a:t>
            </a:r>
            <a:r>
              <a:rPr lang="es-PE" sz="1800" dirty="0">
                <a:latin typeface="+mn-lt"/>
              </a:rPr>
              <a:t>. Asume una conducta de líder en la gestión comercial.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51520" y="357470"/>
            <a:ext cx="8676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800" b="1" dirty="0" smtClean="0">
                <a:cs typeface="Century Gothic"/>
              </a:rPr>
              <a:t>Competencia de la asignatura</a:t>
            </a:r>
            <a:endParaRPr lang="es-ES" sz="2800" b="1" dirty="0">
              <a:cs typeface="Century Gothic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355726"/>
            <a:ext cx="4171269" cy="22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7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547664" y="411510"/>
            <a:ext cx="5842992" cy="504056"/>
          </a:xfrm>
        </p:spPr>
        <p:txBody>
          <a:bodyPr>
            <a:norm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Unidades didácticas</a:t>
            </a:r>
            <a:endParaRPr lang="es-PE" sz="2800" b="1" dirty="0">
              <a:latin typeface="+mn-lt"/>
              <a:cs typeface="Century Gothic"/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187319"/>
              </p:ext>
            </p:extLst>
          </p:nvPr>
        </p:nvGraphicFramePr>
        <p:xfrm>
          <a:off x="395536" y="1347614"/>
          <a:ext cx="7776864" cy="23968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902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III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effectLst/>
                        </a:rPr>
                        <a:t>Unidad IV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6798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s-PE" sz="1800" b="0" dirty="0" smtClean="0">
                        <a:effectLst/>
                      </a:endParaRPr>
                    </a:p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s-PE" sz="1800" b="0" dirty="0" smtClean="0">
                          <a:effectLst/>
                        </a:rPr>
                        <a:t>La Empresa y su Gestión Comercial</a:t>
                      </a:r>
                      <a:endParaRPr lang="es-PE" sz="18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s-PE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Investigación, Planes Estrategias de Ventas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PE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Previsiones de Venta y Organización del Territorio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s-ES" sz="18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effectLst/>
                        </a:rPr>
                        <a:t>Formación de Vendedores</a:t>
                      </a:r>
                      <a:endParaRPr lang="es-PE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78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2082"/>
            <a:ext cx="7632848" cy="89207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  <a:ea typeface="Times New Roman"/>
                <a:cs typeface="Century Gothic"/>
              </a:rPr>
              <a:t>Unidad I: </a:t>
            </a:r>
            <a:r>
              <a:rPr lang="es-PE" sz="2800" b="1" dirty="0">
                <a:latin typeface="+mn-lt"/>
              </a:rPr>
              <a:t>La Empresa y su Gestión </a:t>
            </a:r>
            <a:r>
              <a:rPr lang="es-PE" sz="2800" b="1" dirty="0" smtClean="0">
                <a:latin typeface="+mn-lt"/>
              </a:rPr>
              <a:t>Comercial</a:t>
            </a:r>
            <a:endParaRPr lang="es-PE" sz="2800" b="1" dirty="0">
              <a:latin typeface="+mn-lt"/>
              <a:cs typeface="Century Gothic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548" y="1131590"/>
            <a:ext cx="7992888" cy="2448272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La Empresa y su Gestión </a:t>
            </a:r>
            <a:r>
              <a:rPr lang="es-PE" sz="1800" dirty="0" smtClean="0"/>
              <a:t>Comercial.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La organización de la estructura de </a:t>
            </a:r>
            <a:r>
              <a:rPr lang="es-PE" sz="1800" dirty="0" smtClean="0"/>
              <a:t>ventas.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Equipos de ventas y su estructura de </a:t>
            </a:r>
            <a:r>
              <a:rPr lang="es-PE" sz="1800" dirty="0" smtClean="0"/>
              <a:t>ventas.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La organización de la </a:t>
            </a:r>
            <a:r>
              <a:rPr lang="es-PE" sz="1800" dirty="0" smtClean="0"/>
              <a:t>comunicación.</a:t>
            </a:r>
            <a:endParaRPr lang="es-PE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911614"/>
            <a:ext cx="2880320" cy="177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3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95536" y="1203598"/>
            <a:ext cx="8064896" cy="1844228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es-ES" sz="1800" b="1" dirty="0" smtClean="0">
                <a:ea typeface="Times New Roman"/>
              </a:rPr>
              <a:t>Producto académico: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PE" sz="1800" dirty="0">
                <a:ea typeface="Times New Roman"/>
              </a:rPr>
              <a:t>Responder el cuestionario de preguntas de la Unidad </a:t>
            </a:r>
            <a:r>
              <a:rPr lang="es-PE" sz="1800" dirty="0" smtClean="0">
                <a:ea typeface="Times New Roman"/>
              </a:rPr>
              <a:t>I relacionado al plan de ventas y las funciones del gerente de ventas.</a:t>
            </a:r>
            <a:endParaRPr lang="es-PE" sz="1800" dirty="0">
              <a:ea typeface="Times New Roman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115616" y="22065"/>
            <a:ext cx="7632848" cy="892076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latin typeface="+mn-lt"/>
                <a:ea typeface="Times New Roman"/>
                <a:cs typeface="Century Gothic"/>
              </a:rPr>
              <a:t>Unidad I: </a:t>
            </a:r>
            <a:r>
              <a:rPr lang="es-PE" sz="2800" b="1" dirty="0">
                <a:latin typeface="+mn-lt"/>
              </a:rPr>
              <a:t>La Empresa y su Gestión Comercial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2502878"/>
            <a:ext cx="2592288" cy="192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130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23478"/>
            <a:ext cx="8100391" cy="77155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II: </a:t>
            </a:r>
            <a:r>
              <a:rPr lang="es-PE" sz="2800" b="1" dirty="0">
                <a:latin typeface="+mn-lt"/>
                <a:cs typeface="Century Gothic"/>
              </a:rPr>
              <a:t>Investigación, Planes Estrategias de </a:t>
            </a:r>
            <a:r>
              <a:rPr lang="es-PE" sz="2800" b="1" dirty="0" smtClean="0">
                <a:latin typeface="+mn-lt"/>
                <a:cs typeface="Century Gothic"/>
              </a:rPr>
              <a:t>Ventas</a:t>
            </a:r>
            <a:endParaRPr lang="es-PE" sz="2800" b="1" dirty="0">
              <a:latin typeface="+mn-lt"/>
              <a:cs typeface="Century Gothic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7544" y="1063699"/>
            <a:ext cx="8496944" cy="1872208"/>
          </a:xfrm>
        </p:spPr>
        <p:txBody>
          <a:bodyPr>
            <a:no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El Plan de la Empresa, de Marketing y de </a:t>
            </a:r>
            <a:r>
              <a:rPr lang="es-PE" sz="1800" dirty="0" smtClean="0"/>
              <a:t>Ventas.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El comportamiento del consumidor</a:t>
            </a:r>
            <a:r>
              <a:rPr lang="es-PE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Indicadores de Gestión Claves del negocio.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0892"/>
            <a:ext cx="2808312" cy="1869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83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6340" y="1167677"/>
            <a:ext cx="7488832" cy="1332065"/>
          </a:xfrm>
        </p:spPr>
        <p:txBody>
          <a:bodyPr>
            <a:noAutofit/>
          </a:bodyPr>
          <a:lstStyle/>
          <a:p>
            <a:pPr algn="just"/>
            <a:r>
              <a:rPr lang="es-PE" sz="1800" b="1" dirty="0"/>
              <a:t>Producto académico:</a:t>
            </a:r>
          </a:p>
          <a:p>
            <a:pPr algn="just"/>
            <a:r>
              <a:rPr lang="es-PE" sz="1800" dirty="0" smtClean="0"/>
              <a:t>Formular </a:t>
            </a:r>
            <a:r>
              <a:rPr lang="es-PE" sz="1800" dirty="0"/>
              <a:t>un Mapa Conceptual donde se presente la comparación del Plan estratégico, Plan de </a:t>
            </a:r>
            <a:r>
              <a:rPr lang="es-PE" sz="1800" dirty="0" smtClean="0"/>
              <a:t>marketing </a:t>
            </a:r>
            <a:r>
              <a:rPr lang="es-PE" sz="1800" dirty="0"/>
              <a:t>y Plan de ventas.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99592" y="123478"/>
            <a:ext cx="8244407" cy="771550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II: </a:t>
            </a:r>
            <a:r>
              <a:rPr lang="es-PE" sz="2800" b="1" dirty="0">
                <a:latin typeface="+mn-lt"/>
              </a:rPr>
              <a:t>Investigación, Planes Estrategias de </a:t>
            </a:r>
            <a:r>
              <a:rPr lang="es-PE" sz="2800" b="1" dirty="0" smtClean="0">
                <a:latin typeface="+mn-lt"/>
              </a:rPr>
              <a:t>Ventas</a:t>
            </a:r>
            <a:endParaRPr lang="es-PE" sz="2800" b="1" dirty="0">
              <a:latin typeface="+mn-lt"/>
              <a:cs typeface="Century Gothic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70162"/>
            <a:ext cx="2627312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648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598" y="123478"/>
            <a:ext cx="8172402" cy="972108"/>
          </a:xfrm>
        </p:spPr>
        <p:txBody>
          <a:bodyPr>
            <a:noAutofit/>
          </a:bodyPr>
          <a:lstStyle/>
          <a:p>
            <a:pPr algn="ctr"/>
            <a:r>
              <a:rPr lang="es-PE" sz="2800" b="1" dirty="0" smtClean="0">
                <a:latin typeface="+mn-lt"/>
                <a:cs typeface="Century Gothic"/>
              </a:rPr>
              <a:t>Unidad III: </a:t>
            </a:r>
            <a:r>
              <a:rPr lang="es-PE" sz="2800" b="1" dirty="0">
                <a:latin typeface="+mn-lt"/>
                <a:cs typeface="Century Gothic"/>
              </a:rPr>
              <a:t>Previsiones de Venta y Organización del </a:t>
            </a:r>
            <a:r>
              <a:rPr lang="es-PE" sz="2800" b="1" dirty="0" smtClean="0">
                <a:latin typeface="+mn-lt"/>
                <a:cs typeface="Century Gothic"/>
              </a:rPr>
              <a:t>Territorio</a:t>
            </a:r>
            <a:endParaRPr lang="es-PE" sz="2800" b="1" dirty="0">
              <a:latin typeface="+mn-lt"/>
              <a:cs typeface="Century Gothic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9552" y="1131590"/>
            <a:ext cx="6480720" cy="1737729"/>
          </a:xfrm>
        </p:spPr>
        <p:txBody>
          <a:bodyPr>
            <a:normAutofit/>
          </a:bodyPr>
          <a:lstStyle/>
          <a:p>
            <a:r>
              <a:rPr lang="es-PE" sz="1800" b="1" dirty="0" smtClean="0"/>
              <a:t>Contenidos: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Análisis del </a:t>
            </a:r>
            <a:r>
              <a:rPr lang="es-PE" sz="1800" dirty="0" smtClean="0"/>
              <a:t>entorno.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Presupuesto de </a:t>
            </a:r>
            <a:r>
              <a:rPr lang="es-PE" sz="1800" dirty="0" smtClean="0"/>
              <a:t>ventas.</a:t>
            </a:r>
            <a:endParaRPr lang="es-PE" sz="1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 smtClean="0"/>
              <a:t>Cuotas </a:t>
            </a:r>
            <a:r>
              <a:rPr lang="es-PE" sz="1800" dirty="0"/>
              <a:t>de venta</a:t>
            </a:r>
            <a:r>
              <a:rPr lang="es-PE" sz="18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PE" sz="1800" dirty="0"/>
              <a:t>Organización del territorio y de las </a:t>
            </a:r>
            <a:r>
              <a:rPr lang="es-PE" sz="1800" dirty="0" smtClean="0"/>
              <a:t>rutas.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PE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31790"/>
            <a:ext cx="2756926" cy="170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0475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485</Words>
  <Application>Microsoft Office PowerPoint</Application>
  <PresentationFormat>Presentación en pantalla (16:9)</PresentationFormat>
  <Paragraphs>62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Times New Roman</vt:lpstr>
      <vt:lpstr>Wingdings</vt:lpstr>
      <vt:lpstr>Tema de Office</vt:lpstr>
      <vt:lpstr>Presentación de PowerPoint</vt:lpstr>
      <vt:lpstr>La asignatura contiene: La función de ventas; la negociación con los grupos de compra; las etapas de la entrevista de ventas; las herramientas de ventas y el manual de ventas; la negociación en ventas; las objeciones; conocer a nuestro cliente; la programación neurolingüística; la gestión de las grandes cuentas; la organización del equipo de ventas; gestión de una ruta y territorio; control de ventas; la selección de ventas; la evaluación; la retribución de ven-tas; aspectos éticos de las ventas.</vt:lpstr>
      <vt:lpstr>Conoce el Sistema de la Gerencia de Ventas y los fundamentos conceptuales de dicho sistema. Desarrolla procedimientos y metodologías para la elaboración de planes estratégicos, funcionales y operativos. Asume una conducta de líder en la gestión comercial.</vt:lpstr>
      <vt:lpstr>Unidades didácticas</vt:lpstr>
      <vt:lpstr>Unidad I: La Empresa y su Gestión Comercial</vt:lpstr>
      <vt:lpstr>Unidad I: La Empresa y su Gestión Comercial</vt:lpstr>
      <vt:lpstr>Unidad II: Investigación, Planes Estrategias de Ventas</vt:lpstr>
      <vt:lpstr>Unidad II: Investigación, Planes Estrategias de Ventas</vt:lpstr>
      <vt:lpstr>Unidad III: Previsiones de Venta y Organización del Territorio</vt:lpstr>
      <vt:lpstr>Unidad III: Previsiones de Venta y Organización del Territorio</vt:lpstr>
      <vt:lpstr>Unidad IV: Formación de Vendedores</vt:lpstr>
      <vt:lpstr>Recursos educativos virtuales</vt:lpstr>
      <vt:lpstr>Recomendaciones finales</vt:lpstr>
      <vt:lpstr>Bienvenido a la asignatura Gerencia de Ventas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Gonzales Espinoza, Brian O Neill</dc:creator>
  <cp:lastModifiedBy>Echegaray Yépe, Marco Antonio</cp:lastModifiedBy>
  <cp:revision>113</cp:revision>
  <dcterms:created xsi:type="dcterms:W3CDTF">2015-02-13T23:43:15Z</dcterms:created>
  <dcterms:modified xsi:type="dcterms:W3CDTF">2017-08-11T17:10:30Z</dcterms:modified>
</cp:coreProperties>
</file>