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5" r:id="rId13"/>
    <p:sldId id="276" r:id="rId14"/>
    <p:sldId id="258" r:id="rId1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6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65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8E99-15DA-48D4-BC82-270818163FB8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DDB3-D5E1-477F-9403-7990F90C8D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06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DDB3-D5E1-477F-9403-7990F90C8D6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6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4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699542"/>
            <a:ext cx="9144000" cy="1433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latin typeface="Century Gothic"/>
                <a:cs typeface="Century Gothic"/>
              </a:rPr>
              <a:t>Presentación de la asignatura</a:t>
            </a:r>
            <a:br>
              <a:rPr lang="es-PE" sz="2800" b="1" dirty="0" smtClean="0">
                <a:latin typeface="Century Gothic"/>
                <a:cs typeface="Century Gothic"/>
              </a:rPr>
            </a:br>
            <a:r>
              <a:rPr lang="es-PE" sz="3600" b="1" dirty="0" smtClean="0">
                <a:latin typeface="Century Gothic"/>
                <a:cs typeface="Century Gothic"/>
              </a:rPr>
              <a:t>Marketing I</a:t>
            </a:r>
            <a:endParaRPr lang="es-PE" sz="3600" b="1" dirty="0">
              <a:latin typeface="Century Gothic"/>
              <a:cs typeface="Century Gothic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272898" y="2132856"/>
            <a:ext cx="65982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b="1" dirty="0" smtClean="0">
                <a:latin typeface="Century Gothic"/>
                <a:cs typeface="Century Gothic"/>
              </a:rPr>
              <a:t>Franklin </a:t>
            </a:r>
            <a:r>
              <a:rPr lang="es-PE" sz="2800" b="1" dirty="0" err="1" smtClean="0">
                <a:latin typeface="Century Gothic"/>
                <a:cs typeface="Century Gothic"/>
              </a:rPr>
              <a:t>Cordova</a:t>
            </a:r>
            <a:r>
              <a:rPr lang="es-PE" sz="2800" b="1" dirty="0" smtClean="0">
                <a:latin typeface="Century Gothic"/>
                <a:cs typeface="Century Gothic"/>
              </a:rPr>
              <a:t> </a:t>
            </a:r>
            <a:r>
              <a:rPr lang="es-PE" sz="2800" b="1" dirty="0" err="1" smtClean="0">
                <a:latin typeface="Century Gothic"/>
                <a:cs typeface="Century Gothic"/>
              </a:rPr>
              <a:t>Buiza</a:t>
            </a:r>
            <a:endParaRPr lang="es-PE" sz="2800" b="1" dirty="0">
              <a:latin typeface="Century Gothic"/>
              <a:cs typeface="Century Gothic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9781"/>
            <a:ext cx="2664296" cy="20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3528" y="1275606"/>
            <a:ext cx="7848873" cy="1080120"/>
          </a:xfrm>
        </p:spPr>
        <p:txBody>
          <a:bodyPr>
            <a:normAutofit/>
          </a:bodyPr>
          <a:lstStyle/>
          <a:p>
            <a:r>
              <a:rPr lang="es-PE" sz="1800" b="1" dirty="0"/>
              <a:t>Producto académico:</a:t>
            </a:r>
          </a:p>
          <a:p>
            <a:r>
              <a:rPr lang="es-PE" sz="1800" dirty="0" smtClean="0"/>
              <a:t>Explicar los factores que afectan al comportamiento </a:t>
            </a:r>
            <a:r>
              <a:rPr lang="es-PE" sz="1800" dirty="0"/>
              <a:t>del consumidor </a:t>
            </a:r>
            <a:r>
              <a:rPr lang="es-PE" sz="1800" dirty="0" smtClean="0"/>
              <a:t>de </a:t>
            </a:r>
            <a:r>
              <a:rPr lang="es-PE" sz="1800" dirty="0"/>
              <a:t>cervezas en el Perú.</a:t>
            </a:r>
            <a:endParaRPr lang="es-PE" sz="1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07096" y="267494"/>
            <a:ext cx="8136904" cy="828092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III: </a:t>
            </a:r>
            <a:r>
              <a:rPr lang="es-PE" sz="2800" b="1" dirty="0">
                <a:latin typeface="+mn-lt"/>
                <a:cs typeface="Century Gothic"/>
              </a:rPr>
              <a:t>La Gestión de la Información de Marketing y el Proceso de decisión de </a:t>
            </a:r>
            <a:r>
              <a:rPr lang="es-PE" sz="2800" b="1" dirty="0" smtClean="0">
                <a:latin typeface="+mn-lt"/>
                <a:cs typeface="Century Gothic"/>
              </a:rPr>
              <a:t>compra</a:t>
            </a:r>
            <a:endParaRPr lang="es-PE" sz="2800" b="1" dirty="0">
              <a:latin typeface="+mn-lt"/>
              <a:cs typeface="Century Gothic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15766"/>
            <a:ext cx="3233936" cy="175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925" y="-164554"/>
            <a:ext cx="8221075" cy="1309127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Unidad IV: </a:t>
            </a:r>
            <a:r>
              <a:rPr lang="es-PE" sz="2800" b="1" dirty="0">
                <a:latin typeface="+mn-lt"/>
              </a:rPr>
              <a:t>Estrategias de Segmentación y posicionamiento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5536" y="1131590"/>
            <a:ext cx="7200800" cy="1872208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E" sz="1800" dirty="0"/>
              <a:t>Mercados corporativos y comportamiento de compra </a:t>
            </a:r>
            <a:r>
              <a:rPr lang="es-PE" sz="1800" dirty="0" smtClean="0"/>
              <a:t>de empresarial.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E" sz="1800" dirty="0" smtClean="0"/>
              <a:t>Estrategias de Segmentación.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E" sz="1800" dirty="0" smtClean="0"/>
              <a:t>Estrategias </a:t>
            </a:r>
            <a:r>
              <a:rPr lang="es-PE" sz="1800" dirty="0"/>
              <a:t>de </a:t>
            </a:r>
            <a:r>
              <a:rPr lang="es-PE" sz="1800" dirty="0" smtClean="0"/>
              <a:t>posicionamiento.</a:t>
            </a:r>
            <a:endParaRPr lang="es-PE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31790"/>
            <a:ext cx="2819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6552728" cy="500608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Recursos educativos virtuales</a:t>
            </a:r>
            <a:endParaRPr lang="es-PE" sz="2800" b="1" dirty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5536" y="1003054"/>
            <a:ext cx="2949178" cy="18722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Manual </a:t>
            </a:r>
            <a:r>
              <a:rPr lang="es-PE" sz="1800" dirty="0" err="1" smtClean="0"/>
              <a:t>autoformativo</a:t>
            </a:r>
            <a:endParaRPr lang="es-PE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Video clases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Podcast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Foros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Biblioteca virtual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7774"/>
            <a:ext cx="4211960" cy="18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3751" y="123478"/>
            <a:ext cx="8136904" cy="85725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Recomendaciones finales</a:t>
            </a:r>
            <a:endParaRPr lang="es-PE" sz="2800" dirty="0">
              <a:latin typeface="+mn-lt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23528" y="1053034"/>
            <a:ext cx="7560840" cy="162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En las sesiones virtuales de cada semana, guiaré tu aprendizaje, orientaré el desarrollo de actividades y atenderé tus dudas e inquietudes.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Con estas indicaciones, estamos listos para iniciar nuestra asignatura.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Las inquietudes escritas en el foro serán respondidas en un plazo no mayor a 48 horas 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48943"/>
            <a:ext cx="2704195" cy="17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/>
          </p:cNvSpPr>
          <p:nvPr>
            <p:ph type="title"/>
          </p:nvPr>
        </p:nvSpPr>
        <p:spPr>
          <a:xfrm>
            <a:off x="0" y="504056"/>
            <a:ext cx="9144000" cy="1851670"/>
          </a:xfrm>
        </p:spPr>
        <p:txBody>
          <a:bodyPr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Bienvenido a la asignatura</a:t>
            </a:r>
            <a:br>
              <a:rPr lang="es-PE" sz="2800" b="1" dirty="0" smtClean="0">
                <a:latin typeface="Century Gothic" panose="020B0502020202020204" pitchFamily="34" charset="0"/>
              </a:rPr>
            </a:br>
            <a:r>
              <a:rPr lang="es-PE" sz="3600" b="1" dirty="0">
                <a:latin typeface="Century Gothic" panose="020B0502020202020204" pitchFamily="34" charset="0"/>
              </a:rPr>
              <a:t>Marketing I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11710"/>
            <a:ext cx="32967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707" y="718706"/>
            <a:ext cx="7789701" cy="2213084"/>
          </a:xfrm>
        </p:spPr>
        <p:txBody>
          <a:bodyPr>
            <a:noAutofit/>
          </a:bodyPr>
          <a:lstStyle/>
          <a:p>
            <a:pPr algn="just"/>
            <a:r>
              <a:rPr lang="es-PE" sz="1800" dirty="0">
                <a:latin typeface="+mn-lt"/>
              </a:rPr>
              <a:t>La asignatura contiene: definición de marketing y del proceso de marketing; </a:t>
            </a:r>
            <a:r>
              <a:rPr lang="es-PE" sz="1800" dirty="0" smtClean="0">
                <a:latin typeface="+mn-lt"/>
              </a:rPr>
              <a:t>comprensión del </a:t>
            </a:r>
            <a:r>
              <a:rPr lang="es-PE" sz="1800" dirty="0">
                <a:latin typeface="+mn-lt"/>
              </a:rPr>
              <a:t>mercado y de los consumidores: el entorno de marketing, administración de </a:t>
            </a:r>
            <a:r>
              <a:rPr lang="es-PE" sz="1800" dirty="0" smtClean="0">
                <a:latin typeface="+mn-lt"/>
              </a:rPr>
              <a:t>la información </a:t>
            </a:r>
            <a:r>
              <a:rPr lang="es-PE" sz="1800" dirty="0">
                <a:latin typeface="+mn-lt"/>
              </a:rPr>
              <a:t>de marketing, comportamiento de compra del consumidor y de </a:t>
            </a:r>
            <a:r>
              <a:rPr lang="es-PE" sz="1800" dirty="0" smtClean="0">
                <a:latin typeface="+mn-lt"/>
              </a:rPr>
              <a:t>los compradores </a:t>
            </a:r>
            <a:r>
              <a:rPr lang="es-PE" sz="1800" dirty="0">
                <a:latin typeface="+mn-lt"/>
              </a:rPr>
              <a:t>industriales; diseño de una estrategia de marketing impulsada por </a:t>
            </a:r>
            <a:r>
              <a:rPr lang="es-PE" sz="1800" dirty="0" smtClean="0">
                <a:latin typeface="+mn-lt"/>
              </a:rPr>
              <a:t>el consumidor</a:t>
            </a:r>
            <a:r>
              <a:rPr lang="es-PE" sz="1800" dirty="0">
                <a:latin typeface="+mn-lt"/>
              </a:rPr>
              <a:t>: segmentación, mercados meta y posicionamiento para construir las </a:t>
            </a:r>
            <a:r>
              <a:rPr lang="es-PE" sz="1800" dirty="0" smtClean="0">
                <a:latin typeface="+mn-lt"/>
              </a:rPr>
              <a:t>relaciones adecuadas </a:t>
            </a:r>
            <a:r>
              <a:rPr lang="es-PE" sz="1800" dirty="0">
                <a:latin typeface="+mn-lt"/>
              </a:rPr>
              <a:t>con los clientes correctos.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8792" y="195486"/>
            <a:ext cx="808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cs typeface="Century Gothic"/>
              </a:rPr>
              <a:t>Marketing I</a:t>
            </a:r>
            <a:endParaRPr lang="es-ES" sz="2800" b="1" dirty="0"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07" y="2593524"/>
            <a:ext cx="4248471" cy="194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97" y="869167"/>
            <a:ext cx="8136904" cy="1584176"/>
          </a:xfrm>
        </p:spPr>
        <p:txBody>
          <a:bodyPr/>
          <a:lstStyle/>
          <a:p>
            <a:pPr algn="just"/>
            <a:r>
              <a:rPr lang="es-PE" sz="1800" dirty="0">
                <a:latin typeface="+mn-lt"/>
              </a:rPr>
              <a:t>Comprende los aspectos fundamentales e importancia del marketing en la gestión</a:t>
            </a:r>
            <a:br>
              <a:rPr lang="es-PE" sz="1800" dirty="0">
                <a:latin typeface="+mn-lt"/>
              </a:rPr>
            </a:br>
            <a:r>
              <a:rPr lang="es-PE" sz="1800" dirty="0">
                <a:latin typeface="+mn-lt"/>
              </a:rPr>
              <a:t>competitiva de negocios.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1520" y="339502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cs typeface="Century Gothic"/>
              </a:rPr>
              <a:t>Competencia de la asignatura</a:t>
            </a:r>
            <a:endParaRPr lang="es-ES" sz="2800" b="1" dirty="0">
              <a:cs typeface="Century Gothic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9632"/>
            <a:ext cx="2879601" cy="191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1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578496" y="123478"/>
            <a:ext cx="5842992" cy="85725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Unidades didácticas</a:t>
            </a:r>
            <a:endParaRPr lang="es-PE" sz="2800" b="1" dirty="0">
              <a:latin typeface="+mn-lt"/>
              <a:cs typeface="Century Gothic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25698"/>
              </p:ext>
            </p:extLst>
          </p:nvPr>
        </p:nvGraphicFramePr>
        <p:xfrm>
          <a:off x="395536" y="1131590"/>
          <a:ext cx="7776864" cy="23968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III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IV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9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PE" sz="1800" b="0" dirty="0" smtClean="0">
                          <a:effectLst/>
                        </a:rPr>
                        <a:t>Conceptos esenciales de</a:t>
                      </a:r>
                      <a:r>
                        <a:rPr lang="es-PE" sz="1800" b="0" baseline="0" dirty="0" smtClean="0">
                          <a:effectLst/>
                        </a:rPr>
                        <a:t> </a:t>
                      </a:r>
                      <a:r>
                        <a:rPr lang="es-PE" sz="1800" b="0" dirty="0" smtClean="0">
                          <a:effectLst/>
                        </a:rPr>
                        <a:t>marketing</a:t>
                      </a:r>
                      <a:r>
                        <a:rPr lang="es-PE" sz="1800" b="0" baseline="0" dirty="0" smtClean="0">
                          <a:effectLst/>
                        </a:rPr>
                        <a:t>  y la</a:t>
                      </a:r>
                      <a:r>
                        <a:rPr lang="es-PE" sz="1800" b="0" dirty="0" smtClean="0">
                          <a:effectLst/>
                        </a:rPr>
                        <a:t> gestión de las relaciones con el cliente</a:t>
                      </a:r>
                      <a:endParaRPr lang="es-PE" sz="18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PE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El Proceso del Marketing y el entorno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PE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La Gestión de la Información de Marketing</a:t>
                      </a:r>
                      <a:r>
                        <a:rPr lang="es-PE" sz="1800" baseline="0" dirty="0" smtClean="0">
                          <a:effectLst/>
                        </a:rPr>
                        <a:t> y el Proceso de decisión de compra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Estrategias de Segmentación y posicionamiento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1470"/>
            <a:ext cx="8244408" cy="89207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  <a:ea typeface="Times New Roman"/>
                <a:cs typeface="Century Gothic"/>
              </a:rPr>
              <a:t>Unidad I: </a:t>
            </a:r>
            <a:r>
              <a:rPr lang="es-PE" sz="2800" b="1" dirty="0">
                <a:latin typeface="+mn-lt"/>
              </a:rPr>
              <a:t>Conceptos esenciales de marketing  y la gestión de las relaciones con el </a:t>
            </a:r>
            <a:r>
              <a:rPr lang="es-PE" sz="2800" b="1" dirty="0" smtClean="0">
                <a:latin typeface="+mn-lt"/>
              </a:rPr>
              <a:t>cliente</a:t>
            </a:r>
            <a:endParaRPr lang="es-PE" sz="2800" b="1" dirty="0">
              <a:latin typeface="+mn-lt"/>
              <a:cs typeface="Century Gothic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987574"/>
            <a:ext cx="7992888" cy="2448272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¿Qué es mercadotecnia?, conceptos esenciales: Necesidades, deseos, demanda, valor, satisfacción e intercambio.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Gestión </a:t>
            </a:r>
            <a:r>
              <a:rPr lang="es-PE" sz="1800" dirty="0"/>
              <a:t>de las relaciones con </a:t>
            </a:r>
            <a:r>
              <a:rPr lang="es-PE" sz="1800" dirty="0" smtClean="0"/>
              <a:t>el cliente.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Retos del marketing en el nuevo milenio de las </a:t>
            </a:r>
            <a:r>
              <a:rPr lang="es-PE" sz="1800" dirty="0" smtClean="0"/>
              <a:t>conexiones.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Planificación estratégica </a:t>
            </a:r>
            <a:r>
              <a:rPr lang="es-PE" sz="1800" dirty="0" smtClean="0"/>
              <a:t>corporativa.</a:t>
            </a:r>
            <a:endParaRPr lang="es-PE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92472"/>
            <a:ext cx="2520280" cy="157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015555"/>
            <a:ext cx="8064896" cy="184422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" sz="1800" b="1" dirty="0" smtClean="0">
                <a:ea typeface="Times New Roman"/>
              </a:rPr>
              <a:t>Producto académico: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PE" sz="1800" dirty="0" smtClean="0">
                <a:ea typeface="Times New Roman"/>
              </a:rPr>
              <a:t>Responder las preguntas con respecto a la diferenciación entre necesidad, valor y satisfacción; y la diferenciación entre marketing estratégico y marketing operativo.</a:t>
            </a:r>
            <a:endParaRPr lang="es-PE" sz="1800" dirty="0">
              <a:ea typeface="Times New Roman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15616" y="275917"/>
            <a:ext cx="8028384" cy="72007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  <a:ea typeface="Times New Roman"/>
                <a:cs typeface="Century Gothic"/>
              </a:rPr>
              <a:t>Unidad I: </a:t>
            </a:r>
            <a:r>
              <a:rPr lang="es-PE" sz="2800" b="1" dirty="0">
                <a:latin typeface="+mn-lt"/>
              </a:rPr>
              <a:t>Conceptos esenciales de marketing  y la gestión de las relaciones con el cliente</a:t>
            </a:r>
            <a:endParaRPr lang="es-PE" sz="2800" b="1" dirty="0">
              <a:latin typeface="+mn-lt"/>
              <a:cs typeface="Century Gothic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3248"/>
            <a:ext cx="3077715" cy="205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23478"/>
            <a:ext cx="8100391" cy="77155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II: </a:t>
            </a:r>
            <a:r>
              <a:rPr lang="es-PE" sz="2800" b="1" dirty="0">
                <a:latin typeface="+mn-lt"/>
                <a:cs typeface="Century Gothic"/>
              </a:rPr>
              <a:t>El Proceso del Marketing y el </a:t>
            </a:r>
            <a:r>
              <a:rPr lang="es-PE" sz="2800" b="1" dirty="0" smtClean="0">
                <a:latin typeface="+mn-lt"/>
                <a:cs typeface="Century Gothic"/>
              </a:rPr>
              <a:t>entorno</a:t>
            </a:r>
            <a:endParaRPr lang="es-PE" sz="2800" b="1" dirty="0">
              <a:latin typeface="+mn-lt"/>
              <a:cs typeface="Century Gothic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063699"/>
            <a:ext cx="8496944" cy="1872208"/>
          </a:xfrm>
        </p:spPr>
        <p:txBody>
          <a:bodyPr>
            <a:no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Proceso del </a:t>
            </a:r>
            <a:r>
              <a:rPr lang="es-PE" sz="1800" dirty="0" smtClean="0"/>
              <a:t>Marketing.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El Marketing en la Era </a:t>
            </a:r>
            <a:r>
              <a:rPr lang="es-PE" sz="1800" dirty="0" smtClean="0"/>
              <a:t>Digital.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Micro entorno de </a:t>
            </a:r>
            <a:r>
              <a:rPr lang="es-PE" sz="1800" dirty="0" smtClean="0"/>
              <a:t>marketing.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Macro entorno de </a:t>
            </a:r>
            <a:r>
              <a:rPr lang="es-PE" sz="1800" dirty="0" smtClean="0"/>
              <a:t>marketing.</a:t>
            </a:r>
            <a:endParaRPr lang="es-PE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35907"/>
            <a:ext cx="3225354" cy="152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6340" y="1167677"/>
            <a:ext cx="7488832" cy="1332065"/>
          </a:xfrm>
        </p:spPr>
        <p:txBody>
          <a:bodyPr>
            <a:noAutofit/>
          </a:bodyPr>
          <a:lstStyle/>
          <a:p>
            <a:r>
              <a:rPr lang="es-PE" sz="1800" b="1" dirty="0"/>
              <a:t>Producto académico:</a:t>
            </a:r>
          </a:p>
          <a:p>
            <a:r>
              <a:rPr lang="es-PE" sz="1800" dirty="0" smtClean="0"/>
              <a:t>Explicar las estrategias del marketing en la era digital y </a:t>
            </a:r>
            <a:r>
              <a:rPr lang="es-PE" sz="1800" dirty="0"/>
              <a:t>la importancia  de la investigación de </a:t>
            </a:r>
            <a:r>
              <a:rPr lang="es-PE" sz="1800" dirty="0" smtClean="0"/>
              <a:t>mercados.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99592" y="123478"/>
            <a:ext cx="8244407" cy="77155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II: </a:t>
            </a:r>
            <a:r>
              <a:rPr lang="es-PE" sz="2800" b="1" dirty="0">
                <a:latin typeface="+mn-lt"/>
              </a:rPr>
              <a:t>El Proceso del Marketing y el entorno</a:t>
            </a:r>
            <a:endParaRPr lang="es-PE" sz="2800" b="1" dirty="0">
              <a:latin typeface="+mn-lt"/>
              <a:cs typeface="Century Goth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15766"/>
            <a:ext cx="3449960" cy="172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98" y="123478"/>
            <a:ext cx="8172402" cy="972108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III: </a:t>
            </a:r>
            <a:r>
              <a:rPr lang="es-PE" sz="2800" b="1" dirty="0">
                <a:latin typeface="+mn-lt"/>
                <a:cs typeface="Century Gothic"/>
              </a:rPr>
              <a:t>La Gestión de la Información de Marketing y el Proceso de decisión de </a:t>
            </a:r>
            <a:r>
              <a:rPr lang="es-PE" sz="2800" b="1" dirty="0" smtClean="0">
                <a:latin typeface="+mn-lt"/>
                <a:cs typeface="Century Gothic"/>
              </a:rPr>
              <a:t>compra</a:t>
            </a:r>
            <a:endParaRPr lang="es-PE" sz="2800" b="1" dirty="0">
              <a:latin typeface="+mn-lt"/>
              <a:cs typeface="Century Gothic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9552" y="1131590"/>
            <a:ext cx="6480720" cy="1737729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Proceso de investigación comercial</a:t>
            </a:r>
            <a:r>
              <a:rPr lang="es-PE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Mercados de consumo y comportamiento de compra </a:t>
            </a:r>
            <a:r>
              <a:rPr lang="es-PE" sz="1800" dirty="0" smtClean="0"/>
              <a:t>de los </a:t>
            </a:r>
            <a:r>
              <a:rPr lang="es-PE" sz="1800" dirty="0"/>
              <a:t>consumidores</a:t>
            </a:r>
            <a:r>
              <a:rPr lang="es-PE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Proceso de decisión de </a:t>
            </a:r>
            <a:r>
              <a:rPr lang="es-PE" sz="1800" dirty="0" smtClean="0"/>
              <a:t>compra.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5766"/>
            <a:ext cx="2664296" cy="192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484</Words>
  <Application>Microsoft Office PowerPoint</Application>
  <PresentationFormat>Presentación en pantalla (16:9)</PresentationFormat>
  <Paragraphs>61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La asignatura contiene: definición de marketing y del proceso de marketing; comprensión del mercado y de los consumidores: el entorno de marketing, administración de la información de marketing, comportamiento de compra del consumidor y de los compradores industriales; diseño de una estrategia de marketing impulsada por el consumidor: segmentación, mercados meta y posicionamiento para construir las relaciones adecuadas con los clientes correctos.</vt:lpstr>
      <vt:lpstr>Comprende los aspectos fundamentales e importancia del marketing en la gestión competitiva de negocios.</vt:lpstr>
      <vt:lpstr>Unidades didácticas</vt:lpstr>
      <vt:lpstr>Unidad I: Conceptos esenciales de marketing  y la gestión de las relaciones con el cliente</vt:lpstr>
      <vt:lpstr>Unidad I: Conceptos esenciales de marketing  y la gestión de las relaciones con el cliente</vt:lpstr>
      <vt:lpstr>Unidad II: El Proceso del Marketing y el entorno</vt:lpstr>
      <vt:lpstr>Unidad II: El Proceso del Marketing y el entorno</vt:lpstr>
      <vt:lpstr>Unidad III: La Gestión de la Información de Marketing y el Proceso de decisión de compra</vt:lpstr>
      <vt:lpstr>Unidad III: La Gestión de la Información de Marketing y el Proceso de decisión de compra</vt:lpstr>
      <vt:lpstr>Unidad IV: Estrategias de Segmentación y posicionamiento</vt:lpstr>
      <vt:lpstr>Recursos educativos virtuales</vt:lpstr>
      <vt:lpstr>Recomendaciones finales</vt:lpstr>
      <vt:lpstr>Bienvenido a la asignatura Marketing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105</cp:revision>
  <dcterms:created xsi:type="dcterms:W3CDTF">2015-02-13T23:43:15Z</dcterms:created>
  <dcterms:modified xsi:type="dcterms:W3CDTF">2017-08-11T17:11:16Z</dcterms:modified>
</cp:coreProperties>
</file>