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58" r:id="rId12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" y="113159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Presentación de la asignatura</a:t>
            </a:r>
          </a:p>
          <a:p>
            <a:pPr algn="ctr"/>
            <a:r>
              <a:rPr lang="es-PE" sz="3600" b="1" dirty="0" smtClean="0"/>
              <a:t>Simulación</a:t>
            </a:r>
          </a:p>
          <a:p>
            <a:pPr algn="ctr"/>
            <a:r>
              <a:rPr lang="es-PE" sz="2800" b="1" dirty="0" smtClean="0"/>
              <a:t>Guillermo Jaramillo Cabrera</a:t>
            </a:r>
            <a:endParaRPr lang="es-PE" sz="28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084" y="2931790"/>
            <a:ext cx="5563829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8156" y="159482"/>
            <a:ext cx="6967686" cy="504056"/>
          </a:xfrm>
        </p:spPr>
        <p:txBody>
          <a:bodyPr>
            <a:noAutofit/>
          </a:bodyPr>
          <a:lstStyle/>
          <a:p>
            <a:pPr algn="ctr"/>
            <a:r>
              <a:rPr lang="es-PE" sz="2800" b="1" dirty="0">
                <a:latin typeface="+mn-lt"/>
              </a:rPr>
              <a:t>Recomendaciones finales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1131590"/>
            <a:ext cx="7507746" cy="12792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PE" sz="1800" dirty="0"/>
              <a:t>En las sesiones virtuales de cada semana, guiaré tu aprendizaje, orientaré el desarrollo de actividades y atenderé tus dudas en inquietudes.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PE" sz="1800" dirty="0"/>
              <a:t>Con estas indicaciones, estamos listos para iniciar nuestra asignatura.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9143999" cy="55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PE" sz="2800" b="1" dirty="0">
              <a:solidFill>
                <a:schemeClr val="tx2"/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95536" y="771550"/>
            <a:ext cx="8208912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endParaRPr lang="es-PE" sz="18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643758"/>
            <a:ext cx="4176464" cy="178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1347614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 smtClean="0">
                <a:latin typeface="Century Gothic" panose="020B0502020202020204" pitchFamily="34" charset="0"/>
              </a:rPr>
              <a:t>Bienvenidos a la asignatura de </a:t>
            </a:r>
            <a:r>
              <a:rPr lang="es-ES" sz="3600" b="1" dirty="0" smtClean="0">
                <a:latin typeface="Century Gothic" panose="020B0502020202020204" pitchFamily="34" charset="0"/>
              </a:rPr>
              <a:t/>
            </a:r>
            <a:br>
              <a:rPr lang="es-ES" sz="3600" b="1" dirty="0" smtClean="0">
                <a:latin typeface="Century Gothic" panose="020B0502020202020204" pitchFamily="34" charset="0"/>
              </a:rPr>
            </a:br>
            <a:r>
              <a:rPr lang="es-ES" sz="3600" b="1" dirty="0" smtClean="0">
                <a:latin typeface="Century Gothic" panose="020B0502020202020204" pitchFamily="34" charset="0"/>
              </a:rPr>
              <a:t>Simulación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2" t="13601" b="2401"/>
          <a:stretch/>
        </p:blipFill>
        <p:spPr>
          <a:xfrm>
            <a:off x="3275856" y="2355726"/>
            <a:ext cx="2592288" cy="192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862722"/>
            <a:ext cx="7632848" cy="273630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Los </a:t>
            </a:r>
            <a:r>
              <a:rPr lang="es-PE" sz="1800" dirty="0"/>
              <a:t>proyectos complejos </a:t>
            </a:r>
            <a:r>
              <a:rPr lang="es-PE" sz="1800" dirty="0" smtClean="0"/>
              <a:t>en los </a:t>
            </a:r>
            <a:r>
              <a:rPr lang="es-PE" sz="1800" dirty="0"/>
              <a:t>negocios, </a:t>
            </a:r>
            <a:r>
              <a:rPr lang="es-PE" sz="1800" dirty="0" smtClean="0"/>
              <a:t>la </a:t>
            </a:r>
            <a:r>
              <a:rPr lang="es-PE" sz="1800" dirty="0"/>
              <a:t>industria y el gobierno </a:t>
            </a:r>
            <a:r>
              <a:rPr lang="es-PE" sz="1800" dirty="0" smtClean="0"/>
              <a:t>requieren </a:t>
            </a:r>
            <a:r>
              <a:rPr lang="es-PE" sz="1800" dirty="0"/>
              <a:t>estudios previos a su construcción o </a:t>
            </a:r>
            <a:r>
              <a:rPr lang="es-PE" sz="1800" dirty="0" smtClean="0"/>
              <a:t>modificación</a:t>
            </a:r>
            <a:r>
              <a:rPr lang="es-PE" sz="1800" dirty="0"/>
              <a:t>, denominados estudios pilotos. </a:t>
            </a:r>
            <a:endParaRPr lang="es-PE" sz="18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Tales </a:t>
            </a:r>
            <a:r>
              <a:rPr lang="es-PE" sz="1800" dirty="0"/>
              <a:t>estudios </a:t>
            </a:r>
            <a:r>
              <a:rPr lang="es-PE" sz="1800" dirty="0" smtClean="0"/>
              <a:t>se </a:t>
            </a:r>
            <a:r>
              <a:rPr lang="es-PE" sz="1800" dirty="0"/>
              <a:t>realizan utilizando la técnica llamada modelización, es decir, construcción de modelos donde se realiza el estudio con el fin de obtener conclusiones aplicables al sistema real. </a:t>
            </a:r>
            <a:endParaRPr lang="es-PE" sz="18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/>
              <a:t>Construido el modelo, el proceso de ensayar en él una alternativa se llama simular.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/>
              <a:t>El conjunto de alternativas que se definen para su ensayo constituye la estrategia de la simulación. </a:t>
            </a:r>
            <a:endParaRPr lang="es-PE" sz="18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0" y="33950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Introducción</a:t>
            </a:r>
            <a:endParaRPr lang="es-PE" sz="2800" b="1" dirty="0"/>
          </a:p>
        </p:txBody>
      </p:sp>
      <p:pic>
        <p:nvPicPr>
          <p:cNvPr id="1026" name="Picture 2" descr="http://www.annunci.net/sites/default/files/annunci/images/3/4/2/5/8/matemat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63838"/>
            <a:ext cx="172819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86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5" y="978685"/>
            <a:ext cx="7632848" cy="115212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PE" sz="1800" dirty="0" smtClean="0"/>
              <a:t>Definir, analizar, diseñar, desarrollar </a:t>
            </a:r>
            <a:r>
              <a:rPr lang="es-PE" sz="1800" dirty="0"/>
              <a:t>y </a:t>
            </a:r>
            <a:r>
              <a:rPr lang="es-PE" sz="1800" dirty="0" smtClean="0"/>
              <a:t>validar </a:t>
            </a:r>
            <a:r>
              <a:rPr lang="es-PE" sz="1800" dirty="0"/>
              <a:t>adecuadamente </a:t>
            </a:r>
            <a:r>
              <a:rPr lang="es-PE" sz="1800" dirty="0" smtClean="0"/>
              <a:t>diferentes </a:t>
            </a:r>
            <a:r>
              <a:rPr lang="es-PE" sz="1800" dirty="0"/>
              <a:t>tipos de modelos de sistemas con el propósito de utilizarlos en la ejecución de experimentos de simulación computacional para </a:t>
            </a:r>
            <a:r>
              <a:rPr lang="es-PE" sz="1800" dirty="0" smtClean="0"/>
              <a:t>reducir </a:t>
            </a:r>
            <a:r>
              <a:rPr lang="es-PE" sz="1800" dirty="0"/>
              <a:t>la incertidumbre en la solución de problemas en diversas áreas del conocimiento </a:t>
            </a:r>
            <a:r>
              <a:rPr lang="es-PE" sz="1800" dirty="0" smtClean="0"/>
              <a:t>humano.</a:t>
            </a:r>
            <a:endParaRPr lang="es-ES" sz="1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0" y="3923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Competencias de la asignatura</a:t>
            </a:r>
            <a:endParaRPr lang="es-PE" sz="28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148004"/>
            <a:ext cx="4752528" cy="233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95536" y="1059582"/>
            <a:ext cx="7537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La asignatura de </a:t>
            </a:r>
            <a:r>
              <a:rPr lang="es-ES" dirty="0" smtClean="0"/>
              <a:t>Simulación está </a:t>
            </a:r>
            <a:r>
              <a:rPr lang="es-ES" dirty="0"/>
              <a:t>dividida en cuatro </a:t>
            </a:r>
            <a:r>
              <a:rPr lang="es-ES" dirty="0" smtClean="0"/>
              <a:t>unidades didácticas.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3923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Estructura de la asignatura</a:t>
            </a:r>
            <a:endParaRPr lang="es-PE" sz="2800" b="1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83304"/>
              </p:ext>
            </p:extLst>
          </p:nvPr>
        </p:nvGraphicFramePr>
        <p:xfrm>
          <a:off x="467544" y="1779662"/>
          <a:ext cx="7465960" cy="16561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66490">
                  <a:extLst>
                    <a:ext uri="{9D8B030D-6E8A-4147-A177-3AD203B41FA5}">
                      <a16:colId xmlns:a16="http://schemas.microsoft.com/office/drawing/2014/main" val="3132909090"/>
                    </a:ext>
                  </a:extLst>
                </a:gridCol>
                <a:gridCol w="1866490">
                  <a:extLst>
                    <a:ext uri="{9D8B030D-6E8A-4147-A177-3AD203B41FA5}">
                      <a16:colId xmlns:a16="http://schemas.microsoft.com/office/drawing/2014/main" val="538790193"/>
                    </a:ext>
                  </a:extLst>
                </a:gridCol>
                <a:gridCol w="1866490">
                  <a:extLst>
                    <a:ext uri="{9D8B030D-6E8A-4147-A177-3AD203B41FA5}">
                      <a16:colId xmlns:a16="http://schemas.microsoft.com/office/drawing/2014/main" val="2922989252"/>
                    </a:ext>
                  </a:extLst>
                </a:gridCol>
                <a:gridCol w="1866490">
                  <a:extLst>
                    <a:ext uri="{9D8B030D-6E8A-4147-A177-3AD203B41FA5}">
                      <a16:colId xmlns:a16="http://schemas.microsoft.com/office/drawing/2014/main" val="1257929414"/>
                    </a:ext>
                  </a:extLst>
                </a:gridCol>
              </a:tblGrid>
              <a:tr h="473195">
                <a:tc>
                  <a:txBody>
                    <a:bodyPr/>
                    <a:lstStyle/>
                    <a:p>
                      <a:pPr algn="ctr"/>
                      <a:r>
                        <a:rPr lang="es-PE" sz="1800" dirty="0" smtClean="0"/>
                        <a:t>Unidad I</a:t>
                      </a:r>
                      <a:endParaRPr lang="es-P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800" dirty="0" smtClean="0"/>
                        <a:t>Unidad II</a:t>
                      </a:r>
                      <a:endParaRPr lang="es-P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800" dirty="0" smtClean="0"/>
                        <a:t>Unidad III</a:t>
                      </a:r>
                      <a:endParaRPr lang="es-P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800" dirty="0" smtClean="0"/>
                        <a:t>Unidad IV</a:t>
                      </a:r>
                      <a:endParaRPr lang="es-P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39191"/>
                  </a:ext>
                </a:extLst>
              </a:tr>
              <a:tr h="11829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800" dirty="0" smtClean="0"/>
                        <a:t>Introducción al modelado y simulación</a:t>
                      </a:r>
                      <a:r>
                        <a:rPr lang="es-ES" sz="1800" dirty="0" smtClean="0"/>
                        <a:t>.</a:t>
                      </a:r>
                      <a:endParaRPr lang="es-PE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800" dirty="0" smtClean="0"/>
                        <a:t>Preparación y pruebas sobre los modelos.</a:t>
                      </a:r>
                      <a:endParaRPr lang="es-PE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800" dirty="0" smtClean="0"/>
                        <a:t>Interacción del modelo y su entorno</a:t>
                      </a:r>
                      <a:r>
                        <a:rPr lang="es-ES" sz="1800" dirty="0" smtClean="0"/>
                        <a:t>.</a:t>
                      </a:r>
                      <a:endParaRPr lang="es-PE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800" dirty="0" smtClean="0"/>
                        <a:t>Finalización y puesta a punto del modelo.</a:t>
                      </a:r>
                      <a:endParaRPr lang="es-PE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092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99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0153" y="997649"/>
            <a:ext cx="7099786" cy="857250"/>
          </a:xfrm>
        </p:spPr>
        <p:txBody>
          <a:bodyPr/>
          <a:lstStyle/>
          <a:p>
            <a:pPr algn="just"/>
            <a:r>
              <a:rPr lang="es-ES" sz="1800" dirty="0" smtClean="0">
                <a:latin typeface="+mn-lt"/>
              </a:rPr>
              <a:t>Al finalizar la unidad, ustedes serán capaces de elaborar un diagrama de influencias y diagrama de </a:t>
            </a:r>
            <a:r>
              <a:rPr lang="es-ES" sz="1800" dirty="0" err="1" smtClean="0">
                <a:latin typeface="+mn-lt"/>
              </a:rPr>
              <a:t>Forrester</a:t>
            </a:r>
            <a:r>
              <a:rPr lang="es-ES" sz="1800" dirty="0" smtClean="0">
                <a:latin typeface="+mn-lt"/>
              </a:rPr>
              <a:t> de cualquier sistema de mediana complejidad.</a:t>
            </a:r>
            <a:endParaRPr lang="es-PE" sz="1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0153" y="1815666"/>
            <a:ext cx="7200800" cy="3456384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s-ES" b="1" dirty="0" smtClean="0"/>
              <a:t>Contenido: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Principios </a:t>
            </a:r>
            <a:r>
              <a:rPr lang="es-PE" sz="1800" dirty="0"/>
              <a:t>básicos de la construcción de </a:t>
            </a:r>
            <a:r>
              <a:rPr lang="es-PE" sz="1800" dirty="0" smtClean="0"/>
              <a:t>modelos</a:t>
            </a:r>
            <a:r>
              <a:rPr lang="es-ES" sz="1800" dirty="0" smtClean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Definición </a:t>
            </a:r>
            <a:r>
              <a:rPr lang="es-PE" sz="1800" dirty="0"/>
              <a:t>de los principales componentes de los modelos</a:t>
            </a:r>
            <a:r>
              <a:rPr lang="es-ES" sz="1800" dirty="0" smtClean="0"/>
              <a:t>.</a:t>
            </a:r>
            <a:endParaRPr lang="es-PE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Estructuración </a:t>
            </a:r>
            <a:r>
              <a:rPr lang="es-PE" sz="1800" dirty="0"/>
              <a:t>de los principales componentes de los modelos</a:t>
            </a:r>
            <a:r>
              <a:rPr lang="es-ES" sz="1800" dirty="0" smtClean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Ejecución </a:t>
            </a:r>
            <a:r>
              <a:rPr lang="es-PE" sz="1800" dirty="0"/>
              <a:t>de un modelo de </a:t>
            </a:r>
            <a:r>
              <a:rPr lang="es-PE" sz="1800" dirty="0" smtClean="0"/>
              <a:t>simulación.</a:t>
            </a:r>
            <a:endParaRPr lang="es-ES" sz="1800" dirty="0"/>
          </a:p>
          <a:p>
            <a:pPr marL="0" lvl="1" indent="0">
              <a:buNone/>
            </a:pPr>
            <a:r>
              <a:rPr lang="es-ES" b="1" dirty="0" smtClean="0"/>
              <a:t>Actividades:</a:t>
            </a:r>
          </a:p>
          <a:p>
            <a:pPr marL="0" indent="0">
              <a:buNone/>
            </a:pPr>
            <a:r>
              <a:rPr lang="es-PE" sz="1800" dirty="0" smtClean="0"/>
              <a:t>Elaborar </a:t>
            </a:r>
            <a:r>
              <a:rPr lang="es-PE" sz="1800" dirty="0"/>
              <a:t>un diagrama de influencias y de </a:t>
            </a:r>
            <a:r>
              <a:rPr lang="es-PE" sz="1800" dirty="0" err="1"/>
              <a:t>Forrester</a:t>
            </a:r>
            <a:r>
              <a:rPr lang="es-PE" sz="1800" dirty="0"/>
              <a:t> de un </a:t>
            </a:r>
            <a:r>
              <a:rPr lang="es-PE" sz="1800" dirty="0" smtClean="0"/>
              <a:t>caso </a:t>
            </a:r>
            <a:r>
              <a:rPr lang="es-PE" sz="1800" dirty="0"/>
              <a:t>propuesto y elegido por el mismo estudiante</a:t>
            </a:r>
            <a:r>
              <a:rPr lang="es-ES" sz="1800" dirty="0" smtClean="0"/>
              <a:t>.</a:t>
            </a:r>
          </a:p>
          <a:p>
            <a:pPr marL="0" indent="0">
              <a:buNone/>
            </a:pPr>
            <a:r>
              <a:rPr lang="es-ES" sz="1800" b="1" dirty="0" smtClean="0"/>
              <a:t>Evaluación:</a:t>
            </a:r>
          </a:p>
          <a:p>
            <a:pPr marL="0" indent="0">
              <a:buNone/>
            </a:pPr>
            <a:r>
              <a:rPr lang="es-ES" sz="1800" dirty="0" smtClean="0"/>
              <a:t> Control de lectura N° 1.</a:t>
            </a:r>
          </a:p>
          <a:p>
            <a:pPr marL="457200" lvl="1" indent="0">
              <a:buNone/>
            </a:pPr>
            <a:endParaRPr lang="es-PE" dirty="0"/>
          </a:p>
          <a:p>
            <a:pPr marL="0" indent="0">
              <a:buNone/>
            </a:pPr>
            <a:endParaRPr lang="es-PE" sz="1800" dirty="0"/>
          </a:p>
        </p:txBody>
      </p:sp>
      <p:sp>
        <p:nvSpPr>
          <p:cNvPr id="4" name="Rectángulo 3"/>
          <p:cNvSpPr/>
          <p:nvPr/>
        </p:nvSpPr>
        <p:spPr>
          <a:xfrm>
            <a:off x="683568" y="109042"/>
            <a:ext cx="72298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Unidad I: </a:t>
            </a:r>
            <a:r>
              <a:rPr lang="es-PE" sz="2800" b="1" dirty="0"/>
              <a:t>Introducción al modelado y simulación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342" y="109042"/>
            <a:ext cx="1368152" cy="161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38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66428"/>
            <a:ext cx="6911890" cy="857250"/>
          </a:xfrm>
        </p:spPr>
        <p:txBody>
          <a:bodyPr/>
          <a:lstStyle/>
          <a:p>
            <a:pPr algn="just"/>
            <a:r>
              <a:rPr lang="es-ES" sz="1800" dirty="0" smtClean="0">
                <a:latin typeface="+mn-lt"/>
              </a:rPr>
              <a:t>Al finalizar la unidad, será capaz de preparar y ejecutar una prueba de análisis de datos sobre cualquier modelo propuesto.</a:t>
            </a:r>
            <a:endParaRPr lang="es-PE" sz="1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23678"/>
            <a:ext cx="682311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b="1" dirty="0" smtClean="0"/>
              <a:t>Contenido: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800" dirty="0" smtClean="0"/>
              <a:t>Diseño </a:t>
            </a:r>
            <a:r>
              <a:rPr lang="es-ES" sz="1800" dirty="0"/>
              <a:t>de la realimentación.</a:t>
            </a:r>
            <a:endParaRPr lang="es-PE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800" dirty="0" smtClean="0"/>
              <a:t>Uso </a:t>
            </a:r>
            <a:r>
              <a:rPr lang="es-ES" sz="1800" dirty="0"/>
              <a:t>de la realimentación.</a:t>
            </a:r>
            <a:endParaRPr lang="es-ES" sz="18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Organización </a:t>
            </a:r>
            <a:r>
              <a:rPr lang="es-PE" sz="1800" dirty="0"/>
              <a:t>de pruebas sobre un modelo</a:t>
            </a:r>
            <a:r>
              <a:rPr lang="es-ES" sz="1800" dirty="0" smtClean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ES" sz="1800" dirty="0" smtClean="0"/>
              <a:t>Ejecución </a:t>
            </a:r>
            <a:r>
              <a:rPr lang="es-ES" sz="1800" dirty="0"/>
              <a:t>de pruebas diversas sobre un </a:t>
            </a:r>
            <a:r>
              <a:rPr lang="es-ES" sz="1800" dirty="0" smtClean="0"/>
              <a:t>modelo.</a:t>
            </a:r>
          </a:p>
          <a:p>
            <a:pPr marL="0" indent="0">
              <a:buNone/>
            </a:pPr>
            <a:r>
              <a:rPr lang="es-ES" sz="1800" b="1" dirty="0" smtClean="0"/>
              <a:t>Actividades:</a:t>
            </a:r>
            <a:endParaRPr lang="es-PE" sz="1800" b="1" dirty="0"/>
          </a:p>
          <a:p>
            <a:pPr marL="0" indent="0">
              <a:buNone/>
            </a:pPr>
            <a:r>
              <a:rPr lang="es-ES" sz="1800" dirty="0" smtClean="0"/>
              <a:t>Desarrollar la actividad N° 2.</a:t>
            </a:r>
          </a:p>
          <a:p>
            <a:pPr marL="0" indent="0">
              <a:buNone/>
            </a:pPr>
            <a:r>
              <a:rPr lang="es-ES" sz="1800" b="1" dirty="0" smtClean="0"/>
              <a:t>Evaluación:</a:t>
            </a:r>
          </a:p>
          <a:p>
            <a:pPr marL="0" indent="0">
              <a:buNone/>
            </a:pPr>
            <a:r>
              <a:rPr lang="es-ES" sz="1800" dirty="0" smtClean="0"/>
              <a:t>Desarrollar la Tarea </a:t>
            </a:r>
            <a:r>
              <a:rPr lang="es-ES" sz="1800" dirty="0"/>
              <a:t>Académica </a:t>
            </a:r>
            <a:r>
              <a:rPr lang="es-ES" sz="1800" dirty="0" smtClean="0"/>
              <a:t>N° 1. </a:t>
            </a:r>
            <a:endParaRPr lang="es-PE" sz="1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71600" y="188826"/>
            <a:ext cx="6767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Unidad II: Preparación </a:t>
            </a:r>
            <a:r>
              <a:rPr lang="es-PE" sz="2800" b="1" dirty="0"/>
              <a:t>y pruebas sobre los modelos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073" y="46011"/>
            <a:ext cx="1534615" cy="138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203598"/>
            <a:ext cx="6624736" cy="857250"/>
          </a:xfrm>
        </p:spPr>
        <p:txBody>
          <a:bodyPr/>
          <a:lstStyle/>
          <a:p>
            <a:pPr algn="just"/>
            <a:r>
              <a:rPr lang="es-ES" sz="1800" dirty="0" smtClean="0">
                <a:latin typeface="+mn-lt"/>
              </a:rPr>
              <a:t>Al finalizar la Unidad, serán capaces de introducir datos dentro del modelo de simulación, y asimismo, podrán extraer los datos producidos por el modelo de manera automatizada.</a:t>
            </a:r>
            <a:endParaRPr lang="es-PE" sz="1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9702"/>
            <a:ext cx="7488832" cy="2459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b="1" dirty="0" smtClean="0"/>
              <a:t>Contenido:</a:t>
            </a:r>
            <a:endParaRPr lang="es-ES" sz="1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Importación </a:t>
            </a:r>
            <a:r>
              <a:rPr lang="es-PE" sz="1800" dirty="0"/>
              <a:t>y exportación de datos en archivos de bases de datos</a:t>
            </a:r>
            <a:r>
              <a:rPr lang="es-ES" sz="1800" dirty="0" smtClean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Creación </a:t>
            </a:r>
            <a:r>
              <a:rPr lang="es-PE" sz="1800" dirty="0"/>
              <a:t>de la interfaz de interacción de los </a:t>
            </a:r>
            <a:r>
              <a:rPr lang="es-PE" sz="1800" dirty="0" smtClean="0"/>
              <a:t>modelos </a:t>
            </a:r>
            <a:r>
              <a:rPr lang="es-PE" sz="1800" dirty="0"/>
              <a:t>y el usuario final</a:t>
            </a:r>
            <a:r>
              <a:rPr lang="es-ES" sz="1800" dirty="0" smtClean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Diseño </a:t>
            </a:r>
            <a:r>
              <a:rPr lang="es-PE" sz="1800" dirty="0"/>
              <a:t>y creación de la Interfaz gráfica de </a:t>
            </a:r>
            <a:r>
              <a:rPr lang="es-PE" sz="1800" dirty="0" smtClean="0"/>
              <a:t>usuario.</a:t>
            </a:r>
            <a:endParaRPr lang="es-PE" sz="1800" dirty="0"/>
          </a:p>
          <a:p>
            <a:pPr marL="0" indent="0">
              <a:buNone/>
            </a:pPr>
            <a:r>
              <a:rPr lang="es-ES" sz="1800" b="1" dirty="0" smtClean="0"/>
              <a:t>Actividades: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/>
              <a:t>Desarrollar la actividad N° 3. </a:t>
            </a:r>
            <a:endParaRPr lang="es-PE" sz="1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0" y="112321"/>
            <a:ext cx="6695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dirty="0" smtClean="0"/>
              <a:t>Unidad III: Interacción </a:t>
            </a:r>
            <a:r>
              <a:rPr lang="es-PE" sz="2800" b="1" dirty="0"/>
              <a:t>del modelo y su entorno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2321"/>
            <a:ext cx="1945232" cy="12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88"/>
          <a:stretch/>
        </p:blipFill>
        <p:spPr>
          <a:xfrm>
            <a:off x="7287987" y="47632"/>
            <a:ext cx="1771866" cy="104508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92720"/>
            <a:ext cx="6892451" cy="857250"/>
          </a:xfrm>
        </p:spPr>
        <p:txBody>
          <a:bodyPr/>
          <a:lstStyle/>
          <a:p>
            <a:pPr algn="just"/>
            <a:r>
              <a:rPr lang="es-ES" sz="1800" dirty="0" smtClean="0">
                <a:latin typeface="+mn-lt"/>
              </a:rPr>
              <a:t>Al finalizar la unidad, será capaz de entregar un modelo de simulación para que pueda ser usado y ejecutado por cualquier profesional.</a:t>
            </a:r>
            <a:endParaRPr lang="es-PE" sz="18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49970"/>
            <a:ext cx="7560840" cy="2522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b="1" dirty="0" smtClean="0"/>
              <a:t>Contenido:</a:t>
            </a:r>
            <a:endParaRPr lang="es-ES" sz="1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Creación </a:t>
            </a:r>
            <a:r>
              <a:rPr lang="es-PE" sz="1800" dirty="0"/>
              <a:t>de un ambiente de </a:t>
            </a:r>
            <a:r>
              <a:rPr lang="es-PE" sz="1800" dirty="0" smtClean="0"/>
              <a:t>simulación.</a:t>
            </a:r>
            <a:endParaRPr lang="es-PE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PE" sz="1800" dirty="0" smtClean="0"/>
              <a:t>Creación </a:t>
            </a:r>
            <a:r>
              <a:rPr lang="es-PE" sz="1800" dirty="0"/>
              <a:t>de una página de supuestos</a:t>
            </a:r>
            <a:r>
              <a:rPr lang="es-ES" sz="1800" dirty="0" smtClean="0"/>
              <a:t>.</a:t>
            </a:r>
          </a:p>
          <a:p>
            <a:pPr marL="363537" indent="0">
              <a:buNone/>
            </a:pPr>
            <a:endParaRPr lang="es-ES" sz="400" dirty="0" smtClean="0"/>
          </a:p>
          <a:p>
            <a:pPr marL="0" indent="0">
              <a:buNone/>
            </a:pPr>
            <a:r>
              <a:rPr lang="es-ES" sz="1800" b="1" dirty="0" smtClean="0"/>
              <a:t>Actividades:</a:t>
            </a:r>
          </a:p>
          <a:p>
            <a:pPr marL="0" indent="0">
              <a:buNone/>
            </a:pPr>
            <a:r>
              <a:rPr lang="es-ES" sz="1800" dirty="0" smtClean="0"/>
              <a:t>Desarrollar la actividad N° 4.</a:t>
            </a:r>
          </a:p>
          <a:p>
            <a:pPr marL="0" indent="0">
              <a:buNone/>
            </a:pPr>
            <a:r>
              <a:rPr lang="es-ES" sz="1800" b="1" dirty="0" smtClean="0"/>
              <a:t>Evaluación:</a:t>
            </a:r>
          </a:p>
          <a:p>
            <a:pPr marL="0" indent="0">
              <a:buNone/>
            </a:pPr>
            <a:r>
              <a:rPr lang="es-ES" sz="1800" dirty="0" smtClean="0"/>
              <a:t>Desarrollar la tarea académica N° 2.</a:t>
            </a:r>
            <a:endParaRPr lang="es-PE" sz="1800" dirty="0"/>
          </a:p>
        </p:txBody>
      </p:sp>
      <p:sp>
        <p:nvSpPr>
          <p:cNvPr id="4" name="Rectángulo 3"/>
          <p:cNvSpPr/>
          <p:nvPr/>
        </p:nvSpPr>
        <p:spPr>
          <a:xfrm>
            <a:off x="951283" y="138613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800" b="1" dirty="0" smtClean="0"/>
              <a:t>Unidad IV: Finalización </a:t>
            </a:r>
            <a:r>
              <a:rPr lang="es-PE" sz="2800" b="1" dirty="0"/>
              <a:t>y puesta a punto del modelo</a:t>
            </a:r>
          </a:p>
        </p:txBody>
      </p:sp>
    </p:spTree>
    <p:extLst>
      <p:ext uri="{BB962C8B-B14F-4D97-AF65-F5344CB8AC3E}">
        <p14:creationId xmlns:p14="http://schemas.microsoft.com/office/powerpoint/2010/main" val="64277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39552" y="1059582"/>
            <a:ext cx="7272808" cy="29126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1800" dirty="0" smtClean="0"/>
              <a:t>Los recursos que tienes a tu disposición son: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 smtClean="0"/>
              <a:t>Manual auto formativo.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 smtClean="0"/>
              <a:t>Video clases.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 smtClean="0"/>
              <a:t>Foros.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 smtClean="0"/>
              <a:t>Podcast, y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 smtClean="0"/>
              <a:t>Biblioteca virtual. </a:t>
            </a:r>
          </a:p>
          <a:p>
            <a:pPr marL="0" indent="0" algn="just">
              <a:buNone/>
            </a:pPr>
            <a:r>
              <a:rPr lang="es-ES" sz="1800" dirty="0" smtClean="0"/>
              <a:t>Sumado al desarrollo de las actividades programadas y el envío oportuno de los productos académicos solicitados, constituirán el soporte para que alcances el resultado de aprendizaje de la asignatura.</a:t>
            </a:r>
            <a:endParaRPr lang="es-PE" sz="1800" dirty="0"/>
          </a:p>
        </p:txBody>
      </p:sp>
      <p:sp>
        <p:nvSpPr>
          <p:cNvPr id="7" name="Rectángulo 6"/>
          <p:cNvSpPr/>
          <p:nvPr/>
        </p:nvSpPr>
        <p:spPr>
          <a:xfrm>
            <a:off x="0" y="33950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Recursos </a:t>
            </a:r>
            <a:r>
              <a:rPr lang="es-ES" sz="2800" b="1" dirty="0" smtClean="0"/>
              <a:t>educativos virtuales</a:t>
            </a:r>
            <a:endParaRPr lang="es-PE" sz="2800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826" y="3795886"/>
            <a:ext cx="3132348" cy="119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01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631</Words>
  <Application>Microsoft Office PowerPoint</Application>
  <PresentationFormat>Presentación en pantalla (16:9)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Al finalizar la unidad, ustedes serán capaces de elaborar un diagrama de influencias y diagrama de Forrester de cualquier sistema de mediana complejidad.</vt:lpstr>
      <vt:lpstr>Al finalizar la unidad, será capaz de preparar y ejecutar una prueba de análisis de datos sobre cualquier modelo propuesto.</vt:lpstr>
      <vt:lpstr>Al finalizar la Unidad, serán capaces de introducir datos dentro del modelo de simulación, y asimismo, podrán extraer los datos producidos por el modelo de manera automatizada.</vt:lpstr>
      <vt:lpstr>Al finalizar la unidad, será capaz de entregar un modelo de simulación para que pueda ser usado y ejecutado por cualquier profesional.</vt:lpstr>
      <vt:lpstr>Presentación de PowerPoint</vt:lpstr>
      <vt:lpstr>Recomendaciones finales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35</cp:revision>
  <dcterms:created xsi:type="dcterms:W3CDTF">2015-02-13T23:43:15Z</dcterms:created>
  <dcterms:modified xsi:type="dcterms:W3CDTF">2017-08-11T17:19:43Z</dcterms:modified>
</cp:coreProperties>
</file>