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7" r:id="rId2"/>
    <p:sldId id="263" r:id="rId3"/>
    <p:sldId id="264" r:id="rId4"/>
    <p:sldId id="265" r:id="rId5"/>
    <p:sldId id="266" r:id="rId6"/>
    <p:sldId id="267" r:id="rId7"/>
    <p:sldId id="272" r:id="rId8"/>
    <p:sldId id="273" r:id="rId9"/>
    <p:sldId id="270" r:id="rId10"/>
    <p:sldId id="271" r:id="rId11"/>
    <p:sldId id="258" r:id="rId12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>
      <p:cViewPr varScale="1">
        <p:scale>
          <a:sx n="144" d="100"/>
          <a:sy n="144" d="100"/>
        </p:scale>
        <p:origin x="10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>
            <a:spLocks noGrp="1"/>
          </p:cNvSpPr>
          <p:nvPr>
            <p:ph type="ctrTitle"/>
          </p:nvPr>
        </p:nvSpPr>
        <p:spPr>
          <a:xfrm>
            <a:off x="0" y="1402581"/>
            <a:ext cx="9144000" cy="852810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Presentación de la asignatura</a:t>
            </a:r>
            <a:br>
              <a:rPr lang="es-ES" sz="2800" b="1" dirty="0">
                <a:latin typeface="Century Gothic" panose="020B0502020202020204" pitchFamily="34" charset="0"/>
              </a:rPr>
            </a:br>
            <a:r>
              <a:rPr lang="es-ES" sz="3600" b="1" dirty="0" smtClean="0">
                <a:latin typeface="Century Gothic" panose="020B0502020202020204" pitchFamily="34" charset="0"/>
              </a:rPr>
              <a:t>Economía I</a:t>
            </a:r>
            <a:endParaRPr lang="es-PE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Subtítulo 8"/>
          <p:cNvSpPr>
            <a:spLocks noGrp="1"/>
          </p:cNvSpPr>
          <p:nvPr>
            <p:ph type="subTitle" idx="1"/>
          </p:nvPr>
        </p:nvSpPr>
        <p:spPr>
          <a:xfrm>
            <a:off x="1143000" y="2194669"/>
            <a:ext cx="6858000" cy="43204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Century Gothic" panose="020B0502020202020204" pitchFamily="34" charset="0"/>
              </a:rPr>
              <a:t>Mg. César Marcelo Ortiz Paredes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781944" y="519522"/>
            <a:ext cx="558011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85" y="2931790"/>
            <a:ext cx="2911630" cy="19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156" y="419942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Recomendaciones finales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131590"/>
            <a:ext cx="7507746" cy="12792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En las sesiones virtuales de cada semana, guiaré tu aprendizaje, orientaré el desarrollo de actividades y atenderé tus dudas </a:t>
            </a:r>
            <a:r>
              <a:rPr lang="es-PE" sz="1800" dirty="0" smtClean="0"/>
              <a:t>e </a:t>
            </a:r>
            <a:r>
              <a:rPr lang="es-PE" sz="1800" dirty="0"/>
              <a:t>inquietudes.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Con estas indicaciones, estamos listos para iniciar nuestra asignatura.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3999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71550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endParaRPr lang="es-PE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643758"/>
            <a:ext cx="4176464" cy="17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40" y="1275606"/>
            <a:ext cx="9144000" cy="13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Century Gothic" panose="020B0502020202020204" pitchFamily="34" charset="0"/>
              </a:rPr>
              <a:t>Bienvenido a la asignatura de</a:t>
            </a:r>
            <a:r>
              <a:rPr lang="es-ES" sz="2000" b="1" dirty="0" smtClean="0">
                <a:latin typeface="Century Gothic" panose="020B0502020202020204" pitchFamily="34" charset="0"/>
              </a:rPr>
              <a:t/>
            </a:r>
            <a:br>
              <a:rPr lang="es-ES" sz="2000" b="1" dirty="0" smtClean="0">
                <a:latin typeface="Century Gothic" panose="020B0502020202020204" pitchFamily="34" charset="0"/>
              </a:rPr>
            </a:br>
            <a:r>
              <a:rPr lang="es-ES" sz="3600" b="1" dirty="0" smtClean="0">
                <a:latin typeface="Century Gothic" panose="020B0502020202020204" pitchFamily="34" charset="0"/>
              </a:rPr>
              <a:t>Economía I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885" y="2499742"/>
            <a:ext cx="2695110" cy="17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5796"/>
            <a:ext cx="9144000" cy="55552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latin typeface="+mn-lt"/>
              </a:rPr>
              <a:t>Introducción de la asignatura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987574"/>
            <a:ext cx="7488832" cy="2736304"/>
          </a:xfrm>
        </p:spPr>
        <p:txBody>
          <a:bodyPr>
            <a:noAutofit/>
          </a:bodyPr>
          <a:lstStyle/>
          <a:p>
            <a:pPr algn="just"/>
            <a:r>
              <a:rPr lang="es-ES" sz="1800" dirty="0" smtClean="0"/>
              <a:t>Esta asignatura comprende </a:t>
            </a:r>
            <a:r>
              <a:rPr lang="es-PE" sz="1800" dirty="0" smtClean="0"/>
              <a:t>los principios básicos de la elección, modelos económicos, oferta y demanda. La teoría del consumidor, la teoría de la empresa, la competencia perfecta y los mercados imperfectos con presencia del Estado. </a:t>
            </a:r>
          </a:p>
          <a:p>
            <a:pPr algn="just"/>
            <a:r>
              <a:rPr lang="es-ES" sz="1800" dirty="0" smtClean="0"/>
              <a:t>La </a:t>
            </a:r>
            <a:r>
              <a:rPr lang="es-ES" sz="1800" dirty="0"/>
              <a:t>asignatura tiene por </a:t>
            </a:r>
            <a:r>
              <a:rPr lang="es-ES" sz="1800" dirty="0" smtClean="0"/>
              <a:t>como propósito desarrollar en el estudiante la capacidad de comprender fundamentos económicos desde el punto de vista microeconómico.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24206"/>
            <a:ext cx="6570814" cy="43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Resultado de imagen para compra v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71" y="3014876"/>
            <a:ext cx="3894858" cy="1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4520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Resultado de aprendizaje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131590"/>
            <a:ext cx="7200800" cy="1532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800" dirty="0"/>
              <a:t>Al finalizar la asignatura</a:t>
            </a:r>
            <a:r>
              <a:rPr lang="es-PE" sz="1800" dirty="0" smtClean="0"/>
              <a:t>, el estudiante será capaz de distinguir el comportamiento de los agentes económicos en los mercados de bienes, servicios y de factores en economías latinoamericanas.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627534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94" y="2283718"/>
            <a:ext cx="3195811" cy="21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11510"/>
            <a:ext cx="9144000" cy="503044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Organización de los aprendizajes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32206"/>
            <a:ext cx="9144000" cy="38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120472"/>
              </p:ext>
            </p:extLst>
          </p:nvPr>
        </p:nvGraphicFramePr>
        <p:xfrm>
          <a:off x="395536" y="1002953"/>
          <a:ext cx="7577879" cy="2085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523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III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IV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469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Fundamentos de la Economía</a:t>
                      </a:r>
                      <a:endParaRPr lang="es-PE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La teoría del consumidor</a:t>
                      </a:r>
                      <a:r>
                        <a:rPr lang="es-PE" sz="1800" baseline="0" dirty="0" smtClean="0"/>
                        <a:t> y productor</a:t>
                      </a:r>
                      <a:endParaRPr lang="es-PE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/>
                        <a:t>El consumidor</a:t>
                      </a:r>
                      <a:r>
                        <a:rPr lang="es-ES" sz="1800" kern="1200" baseline="0" dirty="0" smtClean="0"/>
                        <a:t> y los mercados</a:t>
                      </a:r>
                      <a:endParaRPr lang="es-P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/>
                        <a:t>Los mercados imperfectos y el gobierno</a:t>
                      </a:r>
                      <a:endParaRPr lang="es-P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77344"/>
            <a:ext cx="1648974" cy="96239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63865" y="4295587"/>
            <a:ext cx="11929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dirty="0" smtClean="0"/>
              <a:t>Fuente: Dremstime.com</a:t>
            </a:r>
            <a:endParaRPr lang="es-PE" sz="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660" y="3126807"/>
            <a:ext cx="1451928" cy="106346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422" y="3248427"/>
            <a:ext cx="1872208" cy="9418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3248427"/>
            <a:ext cx="1169167" cy="9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6961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I: </a:t>
            </a:r>
            <a:r>
              <a:rPr lang="es-PE" sz="2800" b="1" dirty="0" smtClean="0">
                <a:latin typeface="+mn-lt"/>
              </a:rPr>
              <a:t>Fundamentos de la Economía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034495"/>
            <a:ext cx="6987954" cy="3800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indent="0" algn="just">
              <a:buNone/>
            </a:pPr>
            <a:r>
              <a:rPr lang="es-PE" sz="1800" dirty="0" smtClean="0"/>
              <a:t>Diferencia los fundamentos de la economía en el mercado peruano a través de la praxis en su contexto social.</a:t>
            </a:r>
            <a:endParaRPr lang="es-PE" sz="1800" dirty="0"/>
          </a:p>
          <a:p>
            <a:pPr marL="0" indent="0">
              <a:buNone/>
            </a:pPr>
            <a:r>
              <a:rPr lang="es-PE" sz="1800" b="1" dirty="0" smtClean="0"/>
              <a:t>Contenidos</a:t>
            </a:r>
            <a:r>
              <a:rPr lang="es-PE" sz="1800" b="1" dirty="0"/>
              <a:t>: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s-ES" sz="1800" dirty="0" smtClean="0"/>
              <a:t>Principios básicos de la elección</a:t>
            </a:r>
            <a:r>
              <a:rPr lang="es-PE" sz="1800" dirty="0" smtClean="0"/>
              <a:t>.</a:t>
            </a:r>
            <a:endParaRPr lang="es-PE" sz="1800" dirty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s-ES" sz="1800" dirty="0" smtClean="0"/>
              <a:t>Modelos económicos: Frontera de posibilidades de producción y flujo circular básico.</a:t>
            </a:r>
            <a:endParaRPr lang="es-PE" sz="1800" dirty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s-ES" sz="1800" dirty="0" smtClean="0"/>
              <a:t>Oferta y demanda.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s-ES" sz="1800" dirty="0" smtClean="0"/>
              <a:t>Equilibrio de mercado</a:t>
            </a:r>
          </a:p>
          <a:p>
            <a:pPr marL="0" indent="0">
              <a:buNone/>
            </a:pPr>
            <a:r>
              <a:rPr lang="es-PE" sz="1800" b="1" dirty="0" smtClean="0"/>
              <a:t>Actividad</a:t>
            </a:r>
            <a:r>
              <a:rPr lang="es-PE" sz="1800" b="1" dirty="0"/>
              <a:t>:</a:t>
            </a:r>
          </a:p>
          <a:p>
            <a:pPr marL="0" indent="0" algn="just">
              <a:buNone/>
            </a:pPr>
            <a:r>
              <a:rPr lang="es-ES" sz="1800" dirty="0" smtClean="0"/>
              <a:t>Realizar la Actividad Nº 1 del Manual Autoformativo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44016"/>
            <a:ext cx="870622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64704"/>
            <a:ext cx="6552728" cy="3967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dirty="0"/>
          </a:p>
        </p:txBody>
      </p:sp>
      <p:pic>
        <p:nvPicPr>
          <p:cNvPr id="6" name="Picture 2" descr="Resultado de imagen para de dificil a fa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76" y="0"/>
            <a:ext cx="1550524" cy="17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7269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II: </a:t>
            </a:r>
            <a:r>
              <a:rPr lang="es-PE" sz="2800" b="1" dirty="0" smtClean="0">
                <a:latin typeface="+mn-lt"/>
              </a:rPr>
              <a:t>La teoría del consumidor y productor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059582"/>
            <a:ext cx="7416824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lvl="0" indent="0" algn="just">
              <a:buNone/>
            </a:pPr>
            <a:r>
              <a:rPr lang="es-ES" sz="1800" dirty="0" smtClean="0"/>
              <a:t>Explica el comportamiento maximizador del consumidor y productor en casos reales del mercado.</a:t>
            </a:r>
            <a:endParaRPr lang="es-PE" sz="1800" dirty="0"/>
          </a:p>
          <a:p>
            <a:pPr marL="0" indent="0">
              <a:buNone/>
            </a:pPr>
            <a:r>
              <a:rPr lang="es-PE" sz="1800" b="1" dirty="0" smtClean="0"/>
              <a:t>Contenidos: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Elasticidades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Curvas de utilidad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/>
              <a:t> </a:t>
            </a:r>
            <a:r>
              <a:rPr lang="es-PE" sz="1800" dirty="0" smtClean="0"/>
              <a:t>Curvas de indiferencia. Excedente consumidor y productor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/>
              <a:t> </a:t>
            </a:r>
            <a:r>
              <a:rPr lang="es-PE" sz="1800" dirty="0" smtClean="0"/>
              <a:t>Teoría de la producción a corto y largo plazo</a:t>
            </a:r>
          </a:p>
          <a:p>
            <a:pPr marL="0" indent="0">
              <a:buNone/>
            </a:pPr>
            <a:r>
              <a:rPr lang="es-PE" sz="1800" b="1" dirty="0" smtClean="0"/>
              <a:t>Actividad: </a:t>
            </a:r>
          </a:p>
          <a:p>
            <a:pPr marL="0" indent="0" algn="just">
              <a:buNone/>
            </a:pPr>
            <a:r>
              <a:rPr lang="es-ES" sz="1800" dirty="0"/>
              <a:t>Realizar la Actividad Nº </a:t>
            </a:r>
            <a:r>
              <a:rPr lang="es-ES" sz="1800" dirty="0" smtClean="0"/>
              <a:t>2 </a:t>
            </a:r>
            <a:r>
              <a:rPr lang="es-ES" sz="1800" dirty="0"/>
              <a:t>del Manual Autoformativo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0251" r="22374"/>
          <a:stretch/>
        </p:blipFill>
        <p:spPr>
          <a:xfrm>
            <a:off x="7805613" y="870787"/>
            <a:ext cx="1224137" cy="15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</a:t>
            </a:r>
            <a:r>
              <a:rPr lang="es-PE" sz="2800" b="1" dirty="0" smtClean="0">
                <a:latin typeface="+mn-lt"/>
              </a:rPr>
              <a:t>III</a:t>
            </a:r>
            <a:r>
              <a:rPr lang="es-PE" sz="2800" b="1" dirty="0">
                <a:latin typeface="+mn-lt"/>
              </a:rPr>
              <a:t>: </a:t>
            </a:r>
            <a:r>
              <a:rPr lang="es-ES" sz="2800" b="1" dirty="0" smtClean="0">
                <a:latin typeface="+mn-lt"/>
              </a:rPr>
              <a:t>El consumidor y los mercados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059582"/>
            <a:ext cx="6696744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lvl="0" indent="0" algn="just">
              <a:buNone/>
            </a:pPr>
            <a:r>
              <a:rPr lang="es-ES" sz="1800" dirty="0" smtClean="0"/>
              <a:t>Distingue la teoría de los costos y estructura de mercados perfecta e imperfecta por medio de casos prácticos.</a:t>
            </a:r>
            <a:endParaRPr lang="es-PE" sz="1800" dirty="0"/>
          </a:p>
          <a:p>
            <a:pPr marL="0" indent="0">
              <a:buNone/>
            </a:pPr>
            <a:r>
              <a:rPr lang="es-PE" sz="1800" b="1" dirty="0" smtClean="0"/>
              <a:t>Contenidos: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Teoría de los costos a corto y a largo plazo.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/>
              <a:t> </a:t>
            </a:r>
            <a:r>
              <a:rPr lang="es-PE" sz="1800" dirty="0" smtClean="0"/>
              <a:t>Competencia perfecta y la curva de oferta.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s-PE" sz="1800" dirty="0"/>
              <a:t> </a:t>
            </a:r>
            <a:r>
              <a:rPr lang="es-PE" sz="1800" dirty="0" smtClean="0"/>
              <a:t>Monopolio y la política de discriminación de precios.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Oligopolio y competencia monopolística</a:t>
            </a:r>
            <a:endParaRPr lang="es-PE" sz="1800" dirty="0"/>
          </a:p>
          <a:p>
            <a:pPr marL="0" indent="0">
              <a:buNone/>
            </a:pPr>
            <a:r>
              <a:rPr lang="es-PE" sz="1800" b="1" dirty="0" smtClean="0"/>
              <a:t>Actividad</a:t>
            </a:r>
            <a:r>
              <a:rPr lang="es-PE" sz="1800" b="1" dirty="0"/>
              <a:t>: </a:t>
            </a:r>
          </a:p>
          <a:p>
            <a:pPr marL="0" indent="0" algn="just">
              <a:buNone/>
            </a:pPr>
            <a:r>
              <a:rPr lang="es-ES" sz="1800" dirty="0"/>
              <a:t>Realizar la Actividad Nº </a:t>
            </a:r>
            <a:r>
              <a:rPr lang="es-ES" sz="1800" dirty="0" smtClean="0"/>
              <a:t>3 </a:t>
            </a:r>
            <a:r>
              <a:rPr lang="es-ES" sz="1800" dirty="0"/>
              <a:t>del Manual Autoformativo</a:t>
            </a:r>
            <a:endParaRPr lang="es-PE" sz="1800" dirty="0"/>
          </a:p>
          <a:p>
            <a:pPr algn="just">
              <a:buFont typeface="Wingdings" panose="05000000000000000000" pitchFamily="2" charset="2"/>
              <a:buChar char="§"/>
            </a:pP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492" y="915566"/>
            <a:ext cx="1872208" cy="9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74447"/>
            <a:ext cx="8676456" cy="469111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</a:t>
            </a:r>
            <a:r>
              <a:rPr lang="es-PE" sz="2800" b="1" dirty="0" smtClean="0">
                <a:latin typeface="+mn-lt"/>
              </a:rPr>
              <a:t>IV: </a:t>
            </a:r>
            <a:r>
              <a:rPr lang="es-ES" sz="2800" b="1" dirty="0" smtClean="0">
                <a:latin typeface="+mn-lt"/>
              </a:rPr>
              <a:t>Los mercados imperfectos y el gobierno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438" y="987574"/>
            <a:ext cx="7001866" cy="3096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lvl="0" indent="0" algn="just">
              <a:buNone/>
            </a:pPr>
            <a:r>
              <a:rPr lang="es-ES" sz="1800" dirty="0" smtClean="0"/>
              <a:t>Distingue el mercado de factores y las necesidades de intervención púbica en casos reales.</a:t>
            </a:r>
            <a:endParaRPr lang="es-PE" sz="1800" dirty="0"/>
          </a:p>
          <a:p>
            <a:pPr marL="0" indent="0">
              <a:buNone/>
            </a:pPr>
            <a:r>
              <a:rPr lang="es-PE" sz="1800" b="1" dirty="0" smtClean="0"/>
              <a:t>Contenidos: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Mercados de factores: laboral.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/>
              <a:t> </a:t>
            </a:r>
            <a:r>
              <a:rPr lang="es-PE" sz="1800" dirty="0" smtClean="0"/>
              <a:t>Las externalidades.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s-PE" sz="1800" dirty="0"/>
              <a:t> </a:t>
            </a:r>
            <a:r>
              <a:rPr lang="es-PE" sz="1800" dirty="0" smtClean="0"/>
              <a:t>Los bienes públicos.</a:t>
            </a:r>
            <a:endParaRPr lang="es-PE" sz="1800" dirty="0"/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s-PE" sz="1800" dirty="0"/>
              <a:t> </a:t>
            </a:r>
            <a:r>
              <a:rPr lang="es-PE" sz="1800" dirty="0" smtClean="0"/>
              <a:t>Seguro social</a:t>
            </a:r>
            <a:r>
              <a:rPr lang="es-ES" sz="1800" dirty="0" smtClean="0"/>
              <a:t>.</a:t>
            </a:r>
          </a:p>
          <a:p>
            <a:pPr marL="0" lvl="0" indent="0">
              <a:buNone/>
            </a:pPr>
            <a:r>
              <a:rPr lang="es-PE" sz="1800" b="1" dirty="0" smtClean="0"/>
              <a:t>Actividad: </a:t>
            </a:r>
          </a:p>
          <a:p>
            <a:pPr marL="0" indent="0" algn="just">
              <a:buNone/>
            </a:pPr>
            <a:r>
              <a:rPr lang="es-ES" sz="1800" dirty="0"/>
              <a:t>Realizar la Actividad Nº </a:t>
            </a:r>
            <a:r>
              <a:rPr lang="es-ES" sz="1800" dirty="0" smtClean="0"/>
              <a:t>4 </a:t>
            </a:r>
            <a:r>
              <a:rPr lang="es-ES" sz="1800" dirty="0"/>
              <a:t>del Manual Autoformativo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148" y="857965"/>
            <a:ext cx="1289398" cy="10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8881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Recursos educativos </a:t>
            </a:r>
            <a:r>
              <a:rPr lang="es-PE" sz="2800" b="1" dirty="0" smtClean="0">
                <a:latin typeface="+mn-lt"/>
              </a:rPr>
              <a:t>virtuales</a:t>
            </a:r>
            <a:endParaRPr lang="es-ES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1275606"/>
            <a:ext cx="2431182" cy="16861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Video clases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 smtClean="0"/>
              <a:t>Enlaces de videos</a:t>
            </a:r>
            <a:endParaRPr lang="es-P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 smtClean="0"/>
              <a:t>Foros de consulta</a:t>
            </a:r>
            <a:endParaRPr lang="es-P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Biblioteca virtual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3568" y="699542"/>
            <a:ext cx="273630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756195"/>
            <a:ext cx="3179861" cy="1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474</Words>
  <Application>Microsoft Office PowerPoint</Application>
  <PresentationFormat>Presentación en pantalla (16:9)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la asignatura Economía I</vt:lpstr>
      <vt:lpstr>Introducción de la asignatura</vt:lpstr>
      <vt:lpstr>Resultado de aprendizaje</vt:lpstr>
      <vt:lpstr>Organización de los aprendizajes</vt:lpstr>
      <vt:lpstr>Unidad I: Fundamentos de la Economía</vt:lpstr>
      <vt:lpstr>Unidad II: La teoría del consumidor y productor</vt:lpstr>
      <vt:lpstr>Unidad III: El consumidor y los mercados</vt:lpstr>
      <vt:lpstr>Unidad IV: Los mercados imperfectos y el gobierno</vt:lpstr>
      <vt:lpstr>Recursos educativos virtuales</vt:lpstr>
      <vt:lpstr>Recomendaciones finales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54</cp:revision>
  <dcterms:created xsi:type="dcterms:W3CDTF">2015-02-13T23:43:15Z</dcterms:created>
  <dcterms:modified xsi:type="dcterms:W3CDTF">2017-08-11T15:48:51Z</dcterms:modified>
</cp:coreProperties>
</file>