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1"/>
  </p:handoutMasterIdLst>
  <p:sldIdLst>
    <p:sldId id="257" r:id="rId2"/>
    <p:sldId id="261" r:id="rId3"/>
    <p:sldId id="264" r:id="rId4"/>
    <p:sldId id="265" r:id="rId5"/>
    <p:sldId id="266" r:id="rId6"/>
    <p:sldId id="267" r:id="rId7"/>
    <p:sldId id="268" r:id="rId8"/>
    <p:sldId id="269" r:id="rId9"/>
    <p:sldId id="258" r:id="rId10"/>
  </p:sldIdLst>
  <p:sldSz cx="9144000" cy="5143500" type="screen16x9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4660"/>
  </p:normalViewPr>
  <p:slideViewPr>
    <p:cSldViewPr>
      <p:cViewPr varScale="1">
        <p:scale>
          <a:sx n="88" d="100"/>
          <a:sy n="88" d="100"/>
        </p:scale>
        <p:origin x="1068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C466A-E7E9-684E-9641-DA54B426BB64}" type="datetimeFigureOut">
              <a:rPr lang="es-ES" smtClean="0"/>
              <a:t>05/08/2017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C021E-8DAB-C544-B03B-C00472EEB8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70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603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9197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0643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789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8848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450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344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5906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511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75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6374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105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690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simat.com.mx/ley-de-cosenos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es.dreamstime.com/foto-de-archivo-libre-de-regalas-el-hombre-d-ha-alcanzado-la-meta-image29709115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s://www.pinterest.com/pin/230176230935076966/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95736" y="411510"/>
            <a:ext cx="5832648" cy="648072"/>
          </a:xfrm>
        </p:spPr>
        <p:txBody>
          <a:bodyPr>
            <a:noAutofit/>
          </a:bodyPr>
          <a:lstStyle/>
          <a:p>
            <a:r>
              <a:rPr lang="es-PE" sz="3600" b="1" dirty="0" smtClean="0"/>
              <a:t>Ley de senos y cosenos</a:t>
            </a:r>
            <a:endParaRPr lang="es-PE" sz="3600" b="1" dirty="0"/>
          </a:p>
        </p:txBody>
      </p:sp>
      <p:sp>
        <p:nvSpPr>
          <p:cNvPr id="3" name="2 Subtítulo"/>
          <p:cNvSpPr txBox="1">
            <a:spLocks/>
          </p:cNvSpPr>
          <p:nvPr/>
        </p:nvSpPr>
        <p:spPr>
          <a:xfrm>
            <a:off x="1547664" y="1078497"/>
            <a:ext cx="6038850" cy="10713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b="1" dirty="0" smtClean="0">
                <a:solidFill>
                  <a:srgbClr val="C00000"/>
                </a:solidFill>
              </a:rPr>
              <a:t>Pre Cálculo 1</a:t>
            </a:r>
          </a:p>
          <a:p>
            <a:r>
              <a:rPr lang="es-PE" sz="2800" dirty="0" smtClean="0">
                <a:solidFill>
                  <a:schemeClr val="tx1"/>
                </a:solidFill>
              </a:rPr>
              <a:t>Ing. </a:t>
            </a:r>
            <a:r>
              <a:rPr lang="es-PE" sz="2800" dirty="0" err="1" smtClean="0">
                <a:solidFill>
                  <a:schemeClr val="tx1"/>
                </a:solidFill>
              </a:rPr>
              <a:t>Abio</a:t>
            </a:r>
            <a:r>
              <a:rPr lang="es-PE" sz="2800" dirty="0" smtClean="0">
                <a:solidFill>
                  <a:schemeClr val="tx1"/>
                </a:solidFill>
              </a:rPr>
              <a:t> Alberto Alvarado Maldonado</a:t>
            </a:r>
          </a:p>
        </p:txBody>
      </p:sp>
      <p:sp>
        <p:nvSpPr>
          <p:cNvPr id="5" name="Rectángulo 4"/>
          <p:cNvSpPr/>
          <p:nvPr/>
        </p:nvSpPr>
        <p:spPr>
          <a:xfrm>
            <a:off x="4015495" y="2149864"/>
            <a:ext cx="1220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 smtClean="0"/>
              <a:t>Semana 12</a:t>
            </a:r>
            <a:endParaRPr lang="es-PE" dirty="0"/>
          </a:p>
        </p:txBody>
      </p:sp>
      <p:pic>
        <p:nvPicPr>
          <p:cNvPr id="1026" name="Picture 2" descr="Resultado de imagen para ley de seno y cosen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715766"/>
            <a:ext cx="2667000" cy="155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87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3275856" y="123478"/>
            <a:ext cx="2242454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E" sz="3600" b="1" dirty="0" smtClean="0">
                <a:solidFill>
                  <a:srgbClr val="C00000"/>
                </a:solidFill>
                <a:latin typeface="+mn-lt"/>
              </a:rPr>
              <a:t>Propósito</a:t>
            </a:r>
            <a:endParaRPr lang="es-PE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1259632" y="978446"/>
            <a:ext cx="6912768" cy="10081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2800" dirty="0" smtClean="0">
                <a:solidFill>
                  <a:schemeClr val="accent1">
                    <a:lumMod val="50000"/>
                  </a:schemeClr>
                </a:solidFill>
              </a:rPr>
              <a:t>Resolver correctamente problemas </a:t>
            </a:r>
            <a:r>
              <a:rPr lang="es-PE" sz="2800" dirty="0" smtClean="0">
                <a:solidFill>
                  <a:schemeClr val="accent1">
                    <a:lumMod val="50000"/>
                  </a:schemeClr>
                </a:solidFill>
              </a:rPr>
              <a:t>de triángulos aplicando </a:t>
            </a:r>
            <a:r>
              <a:rPr lang="es-PE" sz="2800" dirty="0" smtClean="0">
                <a:solidFill>
                  <a:schemeClr val="accent1">
                    <a:lumMod val="50000"/>
                  </a:schemeClr>
                </a:solidFill>
              </a:rPr>
              <a:t>las leyes de senos y cosenos </a:t>
            </a:r>
            <a:endParaRPr lang="es-PE" dirty="0"/>
          </a:p>
        </p:txBody>
      </p:sp>
      <p:pic>
        <p:nvPicPr>
          <p:cNvPr id="8194" name="Picture 2" descr="Resultado de imagen para met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9568" y="2499742"/>
            <a:ext cx="18288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842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411510"/>
            <a:ext cx="4872258" cy="3757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70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259632" y="339502"/>
            <a:ext cx="6408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zh-CN" dirty="0">
                <a:ea typeface="SimSun" panose="02010600030101010101" pitchFamily="2" charset="-122"/>
                <a:cs typeface="Times New Roman" panose="02020603050405020304" pitchFamily="18" charset="0"/>
              </a:rPr>
              <a:t>Resuelve el triángulo ABC, del que se conocen los siguientes datos (2 ángulos y el lado común):</a:t>
            </a:r>
            <a:endParaRPr lang="es-PE" altLang="zh-CN" sz="2400" dirty="0"/>
          </a:p>
        </p:txBody>
      </p:sp>
      <p:sp>
        <p:nvSpPr>
          <p:cNvPr id="4" name="Rectángulo 3"/>
          <p:cNvSpPr/>
          <p:nvPr/>
        </p:nvSpPr>
        <p:spPr>
          <a:xfrm>
            <a:off x="899592" y="1059582"/>
            <a:ext cx="1043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altLang="zh-CN" dirty="0" smtClean="0">
                <a:solidFill>
                  <a:srgbClr val="FF000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Solución:</a:t>
            </a:r>
            <a:endParaRPr lang="es-PE" dirty="0">
              <a:solidFill>
                <a:srgbClr val="FF0000"/>
              </a:solidFill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611560" y="2859782"/>
            <a:ext cx="1800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 flipV="1">
            <a:off x="1547664" y="1779662"/>
            <a:ext cx="864096" cy="10801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H="1">
            <a:off x="611560" y="1779662"/>
            <a:ext cx="936104" cy="10801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/>
          <p:cNvSpPr/>
          <p:nvPr/>
        </p:nvSpPr>
        <p:spPr>
          <a:xfrm>
            <a:off x="2411760" y="2675117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altLang="zh-CN" dirty="0"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lang="es-PE" dirty="0"/>
          </a:p>
        </p:txBody>
      </p:sp>
      <p:sp>
        <p:nvSpPr>
          <p:cNvPr id="14" name="Rectángulo 13"/>
          <p:cNvSpPr/>
          <p:nvPr/>
        </p:nvSpPr>
        <p:spPr>
          <a:xfrm>
            <a:off x="286609" y="2675117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altLang="zh-CN" dirty="0"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endParaRPr lang="es-PE" dirty="0"/>
          </a:p>
        </p:txBody>
      </p:sp>
      <p:sp>
        <p:nvSpPr>
          <p:cNvPr id="15" name="Rectángulo 14"/>
          <p:cNvSpPr/>
          <p:nvPr/>
        </p:nvSpPr>
        <p:spPr>
          <a:xfrm>
            <a:off x="1357611" y="1398915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altLang="zh-CN" dirty="0"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endParaRPr lang="es-P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ángulo 17"/>
              <p:cNvSpPr/>
              <p:nvPr/>
            </p:nvSpPr>
            <p:spPr>
              <a:xfrm>
                <a:off x="3995936" y="607075"/>
                <a:ext cx="1030090" cy="3787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s-PE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PE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s-PE" i="0">
                          <a:latin typeface="Cambria Math" panose="02040503050406030204" pitchFamily="18" charset="0"/>
                        </a:rPr>
                        <m:t>=60°</m:t>
                      </m:r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18" name="Rectángulo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607075"/>
                <a:ext cx="1030090" cy="378758"/>
              </a:xfrm>
              <a:prstGeom prst="rect">
                <a:avLst/>
              </a:prstGeom>
              <a:blipFill rotWithShape="0">
                <a:blip r:embed="rId2"/>
                <a:stretch>
                  <a:fillRect t="-8065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ángulo 18"/>
              <p:cNvSpPr/>
              <p:nvPr/>
            </p:nvSpPr>
            <p:spPr>
              <a:xfrm>
                <a:off x="5026026" y="609063"/>
                <a:ext cx="1040477" cy="3767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s-PE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PE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s-PE" i="0">
                          <a:latin typeface="Cambria Math" panose="02040503050406030204" pitchFamily="18" charset="0"/>
                        </a:rPr>
                        <m:t>=40°</m:t>
                      </m:r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19" name="Rectángulo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6026" y="609063"/>
                <a:ext cx="1040477" cy="376770"/>
              </a:xfrm>
              <a:prstGeom prst="rect">
                <a:avLst/>
              </a:prstGeom>
              <a:blipFill rotWithShape="0">
                <a:blip r:embed="rId3"/>
                <a:stretch>
                  <a:fillRect t="-1613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ángulo 19"/>
              <p:cNvSpPr/>
              <p:nvPr/>
            </p:nvSpPr>
            <p:spPr>
              <a:xfrm>
                <a:off x="6090776" y="611788"/>
                <a:ext cx="113531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=5 </m:t>
                      </m:r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20" name="Rectángulo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0776" y="611788"/>
                <a:ext cx="1135311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ángulo 20"/>
              <p:cNvSpPr/>
              <p:nvPr/>
            </p:nvSpPr>
            <p:spPr>
              <a:xfrm>
                <a:off x="1699708" y="2508778"/>
                <a:ext cx="58060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>
                          <a:latin typeface="Cambria Math" panose="02040503050406030204" pitchFamily="18" charset="0"/>
                        </a:rPr>
                        <m:t>60°</m:t>
                      </m:r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21" name="Rectángulo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9708" y="2508778"/>
                <a:ext cx="58060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ángulo 21"/>
              <p:cNvSpPr/>
              <p:nvPr/>
            </p:nvSpPr>
            <p:spPr>
              <a:xfrm>
                <a:off x="786864" y="2508778"/>
                <a:ext cx="58060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>
                          <a:latin typeface="Cambria Math" panose="02040503050406030204" pitchFamily="18" charset="0"/>
                        </a:rPr>
                        <m:t>40°</m:t>
                      </m:r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22" name="Rectángulo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864" y="2508778"/>
                <a:ext cx="580607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ángulo 22"/>
              <p:cNvSpPr/>
              <p:nvPr/>
            </p:nvSpPr>
            <p:spPr>
              <a:xfrm>
                <a:off x="1299903" y="2878110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i="1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23" name="Rectángulo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9903" y="2878110"/>
                <a:ext cx="36580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ángulo 23"/>
          <p:cNvSpPr/>
          <p:nvPr/>
        </p:nvSpPr>
        <p:spPr>
          <a:xfrm>
            <a:off x="791159" y="2047114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altLang="zh-CN" dirty="0"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lang="es-PE" dirty="0"/>
          </a:p>
        </p:txBody>
      </p:sp>
      <p:sp>
        <p:nvSpPr>
          <p:cNvPr id="25" name="Rectángulo 24"/>
          <p:cNvSpPr/>
          <p:nvPr/>
        </p:nvSpPr>
        <p:spPr>
          <a:xfrm>
            <a:off x="1943468" y="204711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altLang="zh-CN" dirty="0" smtClean="0"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endParaRPr lang="es-PE" dirty="0"/>
          </a:p>
        </p:txBody>
      </p:sp>
      <p:sp>
        <p:nvSpPr>
          <p:cNvPr id="26" name="Rectángulo 25"/>
          <p:cNvSpPr/>
          <p:nvPr/>
        </p:nvSpPr>
        <p:spPr>
          <a:xfrm>
            <a:off x="516781" y="3271526"/>
            <a:ext cx="25330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00050" indent="-400050">
              <a:buAutoNum type="romanLcParenR"/>
            </a:pPr>
            <a:r>
              <a:rPr lang="es-ES" altLang="zh-CN" dirty="0" smtClean="0">
                <a:ea typeface="SimSun" panose="02010600030101010101" pitchFamily="2" charset="-122"/>
                <a:cs typeface="Times New Roman" panose="02020603050405020304" pitchFamily="18" charset="0"/>
              </a:rPr>
              <a:t>C= 180°-40°-60°</a:t>
            </a:r>
          </a:p>
          <a:p>
            <a:r>
              <a:rPr lang="es-ES" dirty="0"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s-ES" dirty="0" smtClean="0">
                <a:ea typeface="SimSun" panose="02010600030101010101" pitchFamily="2" charset="-122"/>
                <a:cs typeface="Times New Roman" panose="02020603050405020304" pitchFamily="18" charset="0"/>
              </a:rPr>
              <a:t>       C= 80°</a:t>
            </a:r>
            <a:endParaRPr lang="es-PE" dirty="0"/>
          </a:p>
        </p:txBody>
      </p:sp>
      <p:sp>
        <p:nvSpPr>
          <p:cNvPr id="27" name="Rectángulo 26"/>
          <p:cNvSpPr/>
          <p:nvPr/>
        </p:nvSpPr>
        <p:spPr>
          <a:xfrm>
            <a:off x="3203848" y="1276477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ea typeface="SimSun" panose="02010600030101010101" pitchFamily="2" charset="-122"/>
                <a:cs typeface="Times New Roman" panose="02020603050405020304" pitchFamily="18" charset="0"/>
              </a:rPr>
              <a:t>ii) </a:t>
            </a:r>
            <a:endParaRPr lang="es-P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ángulo 27"/>
              <p:cNvSpPr/>
              <p:nvPr/>
            </p:nvSpPr>
            <p:spPr>
              <a:xfrm>
                <a:off x="3544210" y="1119727"/>
                <a:ext cx="1933542" cy="6183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PE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E" i="1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s-PE" i="1">
                              <a:latin typeface="Cambria Math" panose="02040503050406030204" pitchFamily="18" charset="0"/>
                            </a:rPr>
                            <m:t>𝑠𝑒𝑛</m:t>
                          </m:r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60°</m:t>
                          </m:r>
                        </m:den>
                      </m:f>
                      <m:r>
                        <a:rPr lang="es-PE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s-PE" i="1">
                              <a:latin typeface="Cambria Math" panose="02040503050406030204" pitchFamily="18" charset="0"/>
                            </a:rPr>
                            <m:t>𝑠𝑒𝑛</m:t>
                          </m:r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80°</m:t>
                          </m:r>
                        </m:den>
                      </m:f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28" name="Rectángulo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4210" y="1119727"/>
                <a:ext cx="1933542" cy="61837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ángulo 28"/>
              <p:cNvSpPr/>
              <p:nvPr/>
            </p:nvSpPr>
            <p:spPr>
              <a:xfrm>
                <a:off x="5726022" y="1253406"/>
                <a:ext cx="171713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=4,3969 </m:t>
                      </m:r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29" name="Rectángulo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6022" y="1253406"/>
                <a:ext cx="1717137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Conector recto de flecha 30"/>
          <p:cNvCxnSpPr>
            <a:stCxn id="28" idx="3"/>
            <a:endCxn id="29" idx="1"/>
          </p:cNvCxnSpPr>
          <p:nvPr/>
        </p:nvCxnSpPr>
        <p:spPr>
          <a:xfrm>
            <a:off x="5477752" y="1428914"/>
            <a:ext cx="248270" cy="9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ángulo 31"/>
          <p:cNvSpPr/>
          <p:nvPr/>
        </p:nvSpPr>
        <p:spPr>
          <a:xfrm>
            <a:off x="3208143" y="1976242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ea typeface="SimSun" panose="02010600030101010101" pitchFamily="2" charset="-122"/>
                <a:cs typeface="Times New Roman" panose="02020603050405020304" pitchFamily="18" charset="0"/>
              </a:rPr>
              <a:t>iii) </a:t>
            </a:r>
            <a:endParaRPr lang="es-P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tángulo 32"/>
              <p:cNvSpPr/>
              <p:nvPr/>
            </p:nvSpPr>
            <p:spPr>
              <a:xfrm>
                <a:off x="3548505" y="1819492"/>
                <a:ext cx="1933543" cy="6183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PE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E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s-PE" i="1">
                              <a:latin typeface="Cambria Math" panose="02040503050406030204" pitchFamily="18" charset="0"/>
                            </a:rPr>
                            <m:t>𝑠𝑒𝑛</m:t>
                          </m:r>
                          <m:r>
                            <a:rPr lang="es-PE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0°</m:t>
                          </m:r>
                        </m:den>
                      </m:f>
                      <m:r>
                        <a:rPr lang="es-PE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s-PE" i="1">
                              <a:latin typeface="Cambria Math" panose="02040503050406030204" pitchFamily="18" charset="0"/>
                            </a:rPr>
                            <m:t>𝑠𝑒𝑛</m:t>
                          </m:r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80°</m:t>
                          </m:r>
                        </m:den>
                      </m:f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33" name="Rectángulo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8505" y="1819492"/>
                <a:ext cx="1933543" cy="61837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Rectángulo 33"/>
              <p:cNvSpPr/>
              <p:nvPr/>
            </p:nvSpPr>
            <p:spPr>
              <a:xfrm>
                <a:off x="5790558" y="1955544"/>
                <a:ext cx="15880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E" b="0" dirty="0" smtClean="0"/>
                  <a:t>b</a:t>
                </a:r>
                <a14:m>
                  <m:oMath xmlns:m="http://schemas.openxmlformats.org/officeDocument/2006/math">
                    <m:r>
                      <a:rPr lang="es-PE" b="0" i="1" smtClean="0">
                        <a:latin typeface="Cambria Math" panose="02040503050406030204" pitchFamily="18" charset="0"/>
                      </a:rPr>
                      <m:t>=3,2635 </m:t>
                    </m:r>
                    <m:r>
                      <a:rPr lang="es-PE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es-PE" dirty="0"/>
              </a:p>
            </p:txBody>
          </p:sp>
        </mc:Choice>
        <mc:Fallback>
          <p:sp>
            <p:nvSpPr>
              <p:cNvPr id="34" name="Rectángulo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0558" y="1955544"/>
                <a:ext cx="1588063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3462" t="-10000" b="-26667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Conector recto de flecha 34"/>
          <p:cNvCxnSpPr>
            <a:stCxn id="33" idx="3"/>
            <a:endCxn id="34" idx="1"/>
          </p:cNvCxnSpPr>
          <p:nvPr/>
        </p:nvCxnSpPr>
        <p:spPr>
          <a:xfrm>
            <a:off x="5482048" y="2128679"/>
            <a:ext cx="308510" cy="115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22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31121" y="179275"/>
            <a:ext cx="770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ea typeface="SimSun" panose="02010600030101010101" pitchFamily="2" charset="-122"/>
                <a:cs typeface="Times New Roman" panose="02020603050405020304" pitchFamily="18" charset="0"/>
              </a:rPr>
              <a:t>Un barco A envía un S.O.S. y las señales son recibidas por dos estaciones de radio B y C, que distan entre sí 80 km. La visual que va desde la estación B al barco forma un ángulo de </a:t>
            </a:r>
            <a:r>
              <a:rPr lang="es-ES" dirty="0" smtClean="0">
                <a:ea typeface="SimSun" panose="02010600030101010101" pitchFamily="2" charset="-122"/>
                <a:cs typeface="Times New Roman" panose="02020603050405020304" pitchFamily="18" charset="0"/>
              </a:rPr>
              <a:t>75° </a:t>
            </a:r>
            <a:r>
              <a:rPr lang="es-ES" dirty="0">
                <a:ea typeface="SimSun" panose="02010600030101010101" pitchFamily="2" charset="-122"/>
                <a:cs typeface="Times New Roman" panose="02020603050405020304" pitchFamily="18" charset="0"/>
              </a:rPr>
              <a:t>con la visual que va de la estación B a la C y la visual que va desde la estación C al barco forma un ángulo de </a:t>
            </a:r>
            <a:r>
              <a:rPr lang="es-ES" dirty="0" smtClean="0">
                <a:ea typeface="SimSun" panose="02010600030101010101" pitchFamily="2" charset="-122"/>
                <a:cs typeface="Times New Roman" panose="02020603050405020304" pitchFamily="18" charset="0"/>
              </a:rPr>
              <a:t>85° </a:t>
            </a:r>
            <a:r>
              <a:rPr lang="es-ES" dirty="0">
                <a:ea typeface="SimSun" panose="02010600030101010101" pitchFamily="2" charset="-122"/>
                <a:cs typeface="Times New Roman" panose="02020603050405020304" pitchFamily="18" charset="0"/>
              </a:rPr>
              <a:t>con la visual que va de la estación C a la B. ¿ A qué distancia de cada estación se encuentra el barco?</a:t>
            </a:r>
            <a:endParaRPr lang="es-PE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2331125"/>
              </p:ext>
            </p:extLst>
          </p:nvPr>
        </p:nvGraphicFramePr>
        <p:xfrm>
          <a:off x="526488" y="2283718"/>
          <a:ext cx="2042351" cy="1970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r:id="rId3" imgW="1828800" imgH="2743200" progId="Photoshop.Image.6">
                  <p:embed/>
                </p:oleObj>
              </mc:Choice>
              <mc:Fallback>
                <p:oleObj r:id="rId3" imgW="1828800" imgH="2743200" progId="Photoshop.Image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488" y="2283718"/>
                        <a:ext cx="2042351" cy="19705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ángulo 3"/>
          <p:cNvSpPr/>
          <p:nvPr/>
        </p:nvSpPr>
        <p:spPr>
          <a:xfrm>
            <a:off x="1163553" y="2099052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lang="es-PE" dirty="0"/>
          </a:p>
        </p:txBody>
      </p:sp>
      <p:sp>
        <p:nvSpPr>
          <p:cNvPr id="5" name="Rectángulo 4"/>
          <p:cNvSpPr/>
          <p:nvPr/>
        </p:nvSpPr>
        <p:spPr>
          <a:xfrm>
            <a:off x="2271003" y="3947536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endParaRPr lang="es-PE" dirty="0"/>
          </a:p>
        </p:txBody>
      </p:sp>
      <p:sp>
        <p:nvSpPr>
          <p:cNvPr id="6" name="Rectángulo 5"/>
          <p:cNvSpPr/>
          <p:nvPr/>
        </p:nvSpPr>
        <p:spPr>
          <a:xfrm>
            <a:off x="506608" y="3947536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endParaRPr lang="es-PE" dirty="0"/>
          </a:p>
        </p:txBody>
      </p:sp>
      <p:sp>
        <p:nvSpPr>
          <p:cNvPr id="7" name="Rectángulo 6"/>
          <p:cNvSpPr/>
          <p:nvPr/>
        </p:nvSpPr>
        <p:spPr>
          <a:xfrm>
            <a:off x="1338311" y="4063087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ea typeface="SimSun" panose="02010600030101010101" pitchFamily="2" charset="-122"/>
                <a:cs typeface="Times New Roman" panose="02020603050405020304" pitchFamily="18" charset="0"/>
              </a:rPr>
              <a:t>80</a:t>
            </a:r>
            <a:endParaRPr lang="es-PE" dirty="0"/>
          </a:p>
        </p:txBody>
      </p:sp>
      <p:sp>
        <p:nvSpPr>
          <p:cNvPr id="8" name="Rectángulo 7"/>
          <p:cNvSpPr/>
          <p:nvPr/>
        </p:nvSpPr>
        <p:spPr>
          <a:xfrm>
            <a:off x="1013542" y="3657173"/>
            <a:ext cx="649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ea typeface="SimSun" panose="02010600030101010101" pitchFamily="2" charset="-122"/>
                <a:cs typeface="Times New Roman" panose="02020603050405020304" pitchFamily="18" charset="0"/>
              </a:rPr>
              <a:t>75°</a:t>
            </a:r>
            <a:endParaRPr lang="es-PE" dirty="0"/>
          </a:p>
        </p:txBody>
      </p:sp>
      <p:sp>
        <p:nvSpPr>
          <p:cNvPr id="9" name="Rectángulo 8"/>
          <p:cNvSpPr/>
          <p:nvPr/>
        </p:nvSpPr>
        <p:spPr>
          <a:xfrm>
            <a:off x="1689241" y="3670487"/>
            <a:ext cx="649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ea typeface="SimSun" panose="02010600030101010101" pitchFamily="2" charset="-122"/>
                <a:cs typeface="Times New Roman" panose="02020603050405020304" pitchFamily="18" charset="0"/>
              </a:rPr>
              <a:t>85°</a:t>
            </a:r>
            <a:endParaRPr lang="es-PE" dirty="0"/>
          </a:p>
        </p:txBody>
      </p:sp>
      <p:sp>
        <p:nvSpPr>
          <p:cNvPr id="10" name="Rectángulo 9"/>
          <p:cNvSpPr/>
          <p:nvPr/>
        </p:nvSpPr>
        <p:spPr>
          <a:xfrm>
            <a:off x="748671" y="3010842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endParaRPr lang="es-PE" dirty="0"/>
          </a:p>
        </p:txBody>
      </p:sp>
      <p:sp>
        <p:nvSpPr>
          <p:cNvPr id="11" name="Rectángulo 10"/>
          <p:cNvSpPr/>
          <p:nvPr/>
        </p:nvSpPr>
        <p:spPr>
          <a:xfrm>
            <a:off x="1774594" y="2885287"/>
            <a:ext cx="306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endParaRPr lang="es-PE" dirty="0"/>
          </a:p>
        </p:txBody>
      </p:sp>
      <p:sp>
        <p:nvSpPr>
          <p:cNvPr id="12" name="Rectángulo 11"/>
          <p:cNvSpPr/>
          <p:nvPr/>
        </p:nvSpPr>
        <p:spPr>
          <a:xfrm>
            <a:off x="2771800" y="1757596"/>
            <a:ext cx="25426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00050" indent="-400050">
              <a:buAutoNum type="romanLcParenR"/>
            </a:pPr>
            <a:r>
              <a:rPr lang="es-ES" altLang="zh-CN" dirty="0" smtClean="0">
                <a:ea typeface="SimSun" panose="02010600030101010101" pitchFamily="2" charset="-122"/>
                <a:cs typeface="Times New Roman" panose="02020603050405020304" pitchFamily="18" charset="0"/>
              </a:rPr>
              <a:t>A= 180°-75°-85°</a:t>
            </a:r>
          </a:p>
          <a:p>
            <a:r>
              <a:rPr lang="es-ES" dirty="0"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s-ES" dirty="0" smtClean="0">
                <a:ea typeface="SimSun" panose="02010600030101010101" pitchFamily="2" charset="-122"/>
                <a:cs typeface="Times New Roman" panose="02020603050405020304" pitchFamily="18" charset="0"/>
              </a:rPr>
              <a:t>       C= 20°</a:t>
            </a:r>
            <a:endParaRPr lang="es-PE" dirty="0"/>
          </a:p>
        </p:txBody>
      </p:sp>
      <p:sp>
        <p:nvSpPr>
          <p:cNvPr id="13" name="Rectángulo 12"/>
          <p:cNvSpPr/>
          <p:nvPr/>
        </p:nvSpPr>
        <p:spPr>
          <a:xfrm>
            <a:off x="2752175" y="2625134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ea typeface="SimSun" panose="02010600030101010101" pitchFamily="2" charset="-122"/>
                <a:cs typeface="Times New Roman" panose="02020603050405020304" pitchFamily="18" charset="0"/>
              </a:rPr>
              <a:t>ii) </a:t>
            </a:r>
            <a:endParaRPr lang="es-P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ángulo 13"/>
              <p:cNvSpPr/>
              <p:nvPr/>
            </p:nvSpPr>
            <p:spPr>
              <a:xfrm>
                <a:off x="3092537" y="2468384"/>
                <a:ext cx="1933543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PE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E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s-PE" i="1">
                              <a:latin typeface="Cambria Math" panose="02040503050406030204" pitchFamily="18" charset="0"/>
                            </a:rPr>
                            <m:t>𝑠𝑒𝑛</m:t>
                          </m:r>
                          <m:r>
                            <a:rPr lang="es-PE" b="0" i="0" smtClean="0">
                              <a:latin typeface="Cambria Math" panose="02040503050406030204" pitchFamily="18" charset="0"/>
                            </a:rPr>
                            <m:t>75</m:t>
                          </m:r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°</m:t>
                          </m:r>
                        </m:den>
                      </m:f>
                      <m:r>
                        <a:rPr lang="es-PE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E" b="0" i="0" smtClean="0">
                              <a:latin typeface="Cambria Math" panose="02040503050406030204" pitchFamily="18" charset="0"/>
                            </a:rPr>
                            <m:t>80</m:t>
                          </m:r>
                        </m:num>
                        <m:den>
                          <m:r>
                            <a:rPr lang="es-PE" i="1">
                              <a:latin typeface="Cambria Math" panose="02040503050406030204" pitchFamily="18" charset="0"/>
                            </a:rPr>
                            <m:t>𝑠𝑒𝑛</m:t>
                          </m:r>
                          <m:r>
                            <a:rPr lang="es-PE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0°</m:t>
                          </m:r>
                        </m:den>
                      </m:f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14" name="Rectá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2537" y="2468384"/>
                <a:ext cx="1933543" cy="61831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ángulo 14"/>
              <p:cNvSpPr/>
              <p:nvPr/>
            </p:nvSpPr>
            <p:spPr>
              <a:xfrm>
                <a:off x="5274349" y="2602063"/>
                <a:ext cx="173419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=225,93 </m:t>
                      </m:r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15" name="Rectángulo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4349" y="2602063"/>
                <a:ext cx="1734193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onector recto de flecha 15"/>
          <p:cNvCxnSpPr>
            <a:stCxn id="14" idx="3"/>
            <a:endCxn id="15" idx="1"/>
          </p:cNvCxnSpPr>
          <p:nvPr/>
        </p:nvCxnSpPr>
        <p:spPr>
          <a:xfrm>
            <a:off x="5026080" y="2777540"/>
            <a:ext cx="248269" cy="91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16"/>
          <p:cNvSpPr/>
          <p:nvPr/>
        </p:nvSpPr>
        <p:spPr>
          <a:xfrm>
            <a:off x="2756470" y="3324899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ea typeface="SimSun" panose="02010600030101010101" pitchFamily="2" charset="-122"/>
                <a:cs typeface="Times New Roman" panose="02020603050405020304" pitchFamily="18" charset="0"/>
              </a:rPr>
              <a:t>iii) </a:t>
            </a:r>
            <a:endParaRPr lang="es-P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ángulo 17"/>
              <p:cNvSpPr/>
              <p:nvPr/>
            </p:nvSpPr>
            <p:spPr>
              <a:xfrm>
                <a:off x="3096832" y="3168149"/>
                <a:ext cx="2061783" cy="612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PE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E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s-PE" i="1">
                              <a:latin typeface="Cambria Math" panose="02040503050406030204" pitchFamily="18" charset="0"/>
                            </a:rPr>
                            <m:t>𝑠𝑒𝑛</m:t>
                          </m:r>
                          <m:r>
                            <a:rPr lang="es-PE" b="0" i="0" smtClean="0">
                              <a:latin typeface="Cambria Math" panose="02040503050406030204" pitchFamily="18" charset="0"/>
                            </a:rPr>
                            <m:t>85</m:t>
                          </m:r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°</m:t>
                          </m:r>
                        </m:den>
                      </m:f>
                      <m:r>
                        <a:rPr lang="es-PE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E" b="0" i="0" smtClean="0">
                              <a:latin typeface="Cambria Math" panose="02040503050406030204" pitchFamily="18" charset="0"/>
                            </a:rPr>
                            <m:t>80</m:t>
                          </m:r>
                        </m:num>
                        <m:den>
                          <m:r>
                            <a:rPr lang="es-PE" i="1">
                              <a:latin typeface="Cambria Math" panose="02040503050406030204" pitchFamily="18" charset="0"/>
                            </a:rPr>
                            <m:t>𝑠𝑒𝑛</m:t>
                          </m:r>
                          <m:r>
                            <a:rPr lang="es-PE" b="0" i="0" smtClean="0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0°</m:t>
                          </m:r>
                        </m:den>
                      </m:f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18" name="Rectángulo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6832" y="3168149"/>
                <a:ext cx="2061783" cy="61279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ángulo 18"/>
              <p:cNvSpPr/>
              <p:nvPr/>
            </p:nvSpPr>
            <p:spPr>
              <a:xfrm>
                <a:off x="5338885" y="3304201"/>
                <a:ext cx="158485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PE" b="0" dirty="0" smtClean="0"/>
                  <a:t>c</a:t>
                </a:r>
                <a14:m>
                  <m:oMath xmlns:m="http://schemas.openxmlformats.org/officeDocument/2006/math">
                    <m:r>
                      <a:rPr lang="es-PE" b="0" i="1" smtClean="0">
                        <a:latin typeface="Cambria Math" panose="02040503050406030204" pitchFamily="18" charset="0"/>
                      </a:rPr>
                      <m:t>=233,01 </m:t>
                    </m:r>
                    <m:r>
                      <a:rPr lang="es-PE" b="0" i="1" smtClean="0">
                        <a:latin typeface="Cambria Math" panose="02040503050406030204" pitchFamily="18" charset="0"/>
                      </a:rPr>
                      <m:t>𝑘𝑚</m:t>
                    </m:r>
                  </m:oMath>
                </a14:m>
                <a:endParaRPr lang="es-PE" dirty="0"/>
              </a:p>
            </p:txBody>
          </p:sp>
        </mc:Choice>
        <mc:Fallback>
          <p:sp>
            <p:nvSpPr>
              <p:cNvPr id="19" name="Rectángulo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8885" y="3304201"/>
                <a:ext cx="1584857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3462" t="-8197" b="-24590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Conector recto de flecha 19"/>
          <p:cNvCxnSpPr>
            <a:stCxn id="18" idx="3"/>
            <a:endCxn id="19" idx="1"/>
          </p:cNvCxnSpPr>
          <p:nvPr/>
        </p:nvCxnSpPr>
        <p:spPr>
          <a:xfrm>
            <a:off x="5158615" y="3474547"/>
            <a:ext cx="180270" cy="14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ángulo 20"/>
          <p:cNvSpPr/>
          <p:nvPr/>
        </p:nvSpPr>
        <p:spPr>
          <a:xfrm>
            <a:off x="800473" y="1508495"/>
            <a:ext cx="1043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altLang="zh-CN" dirty="0" smtClean="0">
                <a:solidFill>
                  <a:srgbClr val="FF000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Solución:</a:t>
            </a:r>
            <a:endParaRPr lang="es-P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45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sultado de imagen para ley de coseno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39502"/>
            <a:ext cx="4176464" cy="4176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970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59632" y="195486"/>
            <a:ext cx="73811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dirty="0">
                <a:ea typeface="Times New Roman" panose="02020603050405020304" pitchFamily="18" charset="0"/>
              </a:rPr>
              <a:t>Dos trenes parten simultáneamente de una estación en dirección tal que forman un ángulo de </a:t>
            </a:r>
            <a:r>
              <a:rPr lang="es-ES" dirty="0" smtClean="0">
                <a:ea typeface="Times New Roman" panose="02020603050405020304" pitchFamily="18" charset="0"/>
              </a:rPr>
              <a:t>48°. </a:t>
            </a:r>
            <a:r>
              <a:rPr lang="es-ES" dirty="0">
                <a:ea typeface="Times New Roman" panose="02020603050405020304" pitchFamily="18" charset="0"/>
              </a:rPr>
              <a:t>Uno va a </a:t>
            </a:r>
            <a:r>
              <a:rPr lang="es-ES" dirty="0" smtClean="0">
                <a:ea typeface="Times New Roman" panose="02020603050405020304" pitchFamily="18" charset="0"/>
              </a:rPr>
              <a:t>20 km/h </a:t>
            </a:r>
            <a:r>
              <a:rPr lang="es-ES" dirty="0">
                <a:ea typeface="Times New Roman" panose="02020603050405020304" pitchFamily="18" charset="0"/>
              </a:rPr>
              <a:t>y el otro  a </a:t>
            </a:r>
            <a:r>
              <a:rPr lang="es-ES" dirty="0" smtClean="0">
                <a:ea typeface="Times New Roman" panose="02020603050405020304" pitchFamily="18" charset="0"/>
              </a:rPr>
              <a:t>30 km/h. </a:t>
            </a:r>
            <a:r>
              <a:rPr lang="es-ES" dirty="0">
                <a:ea typeface="Times New Roman" panose="02020603050405020304" pitchFamily="18" charset="0"/>
              </a:rPr>
              <a:t>Determina a qué distancia se encuentran separados después de dos horas de viaje.</a:t>
            </a:r>
            <a:endParaRPr lang="es-PE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58185" y="1559226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ea typeface="Times New Roman" panose="02020603050405020304" pitchFamily="18" charset="0"/>
              </a:rPr>
              <a:t>t=2 h</a:t>
            </a:r>
            <a:endParaRPr lang="es-PE" dirty="0"/>
          </a:p>
        </p:txBody>
      </p:sp>
      <p:sp>
        <p:nvSpPr>
          <p:cNvPr id="4" name="Rectángulo 3"/>
          <p:cNvSpPr/>
          <p:nvPr/>
        </p:nvSpPr>
        <p:spPr>
          <a:xfrm>
            <a:off x="899592" y="1059582"/>
            <a:ext cx="1043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altLang="zh-CN" dirty="0" smtClean="0">
                <a:solidFill>
                  <a:srgbClr val="FF000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Solución:</a:t>
            </a:r>
            <a:endParaRPr lang="es-PE" dirty="0">
              <a:solidFill>
                <a:srgbClr val="FF0000"/>
              </a:solidFill>
            </a:endParaRPr>
          </a:p>
        </p:txBody>
      </p:sp>
      <p:cxnSp>
        <p:nvCxnSpPr>
          <p:cNvPr id="8" name="Conector recto 7"/>
          <p:cNvCxnSpPr/>
          <p:nvPr/>
        </p:nvCxnSpPr>
        <p:spPr>
          <a:xfrm flipV="1">
            <a:off x="658185" y="1883262"/>
            <a:ext cx="1475924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658185" y="2819366"/>
            <a:ext cx="1944216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H="1" flipV="1">
            <a:off x="2134109" y="1883262"/>
            <a:ext cx="468292" cy="14401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/>
          <p:cNvSpPr/>
          <p:nvPr/>
        </p:nvSpPr>
        <p:spPr>
          <a:xfrm>
            <a:off x="1109024" y="3008738"/>
            <a:ext cx="760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ea typeface="Times New Roman" panose="02020603050405020304" pitchFamily="18" charset="0"/>
              </a:rPr>
              <a:t>60 km</a:t>
            </a:r>
            <a:endParaRPr lang="es-PE" dirty="0"/>
          </a:p>
        </p:txBody>
      </p:sp>
      <p:sp>
        <p:nvSpPr>
          <p:cNvPr id="14" name="Rectángulo 13"/>
          <p:cNvSpPr/>
          <p:nvPr/>
        </p:nvSpPr>
        <p:spPr>
          <a:xfrm>
            <a:off x="728952" y="2045862"/>
            <a:ext cx="760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ea typeface="Times New Roman" panose="02020603050405020304" pitchFamily="18" charset="0"/>
              </a:rPr>
              <a:t>40 km</a:t>
            </a:r>
            <a:endParaRPr lang="es-PE" dirty="0"/>
          </a:p>
        </p:txBody>
      </p:sp>
      <p:sp>
        <p:nvSpPr>
          <p:cNvPr id="15" name="Rectángulo 14"/>
          <p:cNvSpPr/>
          <p:nvPr/>
        </p:nvSpPr>
        <p:spPr>
          <a:xfrm>
            <a:off x="884468" y="2560434"/>
            <a:ext cx="511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ea typeface="Times New Roman" panose="02020603050405020304" pitchFamily="18" charset="0"/>
              </a:rPr>
              <a:t>48°</a:t>
            </a:r>
            <a:endParaRPr lang="es-PE" dirty="0"/>
          </a:p>
        </p:txBody>
      </p:sp>
      <p:sp>
        <p:nvSpPr>
          <p:cNvPr id="16" name="Rectángulo 15"/>
          <p:cNvSpPr/>
          <p:nvPr/>
        </p:nvSpPr>
        <p:spPr>
          <a:xfrm>
            <a:off x="2368255" y="2247948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rgbClr val="FF0000"/>
                </a:solidFill>
                <a:ea typeface="Times New Roman" panose="02020603050405020304" pitchFamily="18" charset="0"/>
              </a:rPr>
              <a:t>d</a:t>
            </a:r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3059832" y="1563638"/>
            <a:ext cx="2633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ea typeface="Times New Roman" panose="02020603050405020304" pitchFamily="18" charset="0"/>
              </a:rPr>
              <a:t>Aplicamos ley de cosenos:</a:t>
            </a:r>
            <a:endParaRPr lang="es-P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ángulo 17"/>
              <p:cNvSpPr/>
              <p:nvPr/>
            </p:nvSpPr>
            <p:spPr>
              <a:xfrm>
                <a:off x="3247414" y="2039388"/>
                <a:ext cx="375686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PE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p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PE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  <m:sup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PE" i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40</m:t>
                          </m:r>
                        </m:e>
                        <m:sup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PE" i="0">
                          <a:latin typeface="Cambria Math" panose="02040503050406030204" pitchFamily="18" charset="0"/>
                        </a:rPr>
                        <m:t>−2(60)(40)</m:t>
                      </m:r>
                      <m:r>
                        <m:rPr>
                          <m:sty m:val="p"/>
                        </m:rPr>
                        <a:rPr lang="es-PE" i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s-PE" i="0">
                          <a:latin typeface="Cambria Math" panose="02040503050406030204" pitchFamily="18" charset="0"/>
                        </a:rPr>
                        <m:t>48°</m:t>
                      </m:r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18" name="Rectángulo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7414" y="2039388"/>
                <a:ext cx="3756861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ángulo 18"/>
              <p:cNvSpPr/>
              <p:nvPr/>
            </p:nvSpPr>
            <p:spPr>
              <a:xfrm>
                <a:off x="3147817" y="2584285"/>
                <a:ext cx="3986027" cy="4277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PE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p>
                          <m:r>
                            <a:rPr lang="es-PE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  <m:r>
                        <a:rPr lang="es-PE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s-P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PE" i="0">
                                  <a:latin typeface="Cambria Math" panose="02040503050406030204" pitchFamily="18" charset="0"/>
                                </a:rPr>
                                <m:t>60</m:t>
                              </m:r>
                            </m:e>
                            <m:sup>
                              <m:r>
                                <a:rPr lang="es-PE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P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PE" i="0">
                                  <a:latin typeface="Cambria Math" panose="02040503050406030204" pitchFamily="18" charset="0"/>
                                </a:rPr>
                                <m:t>40</m:t>
                              </m:r>
                            </m:e>
                            <m:sup>
                              <m:r>
                                <a:rPr lang="es-PE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−2(60)(40)</m:t>
                          </m:r>
                          <m:r>
                            <m:rPr>
                              <m:sty m:val="p"/>
                            </m:rPr>
                            <a:rPr lang="es-PE" i="0"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48°</m:t>
                          </m:r>
                        </m:e>
                      </m:rad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19" name="Rectángulo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7817" y="2584285"/>
                <a:ext cx="3986027" cy="427746"/>
              </a:xfrm>
              <a:prstGeom prst="rect">
                <a:avLst/>
              </a:prstGeom>
              <a:blipFill rotWithShape="0">
                <a:blip r:embed="rId3"/>
                <a:stretch>
                  <a:fillRect b="-11429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ángulo 19"/>
              <p:cNvSpPr/>
              <p:nvPr/>
            </p:nvSpPr>
            <p:spPr>
              <a:xfrm>
                <a:off x="3234027" y="3187596"/>
                <a:ext cx="165224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PE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p>
                          <m:r>
                            <a:rPr lang="es-P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  <m:r>
                        <a:rPr lang="es-PE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PE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44,59 </m:t>
                      </m:r>
                      <m:r>
                        <m:rPr>
                          <m:sty m:val="p"/>
                        </m:rPr>
                        <a:rPr lang="es-PE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km</m:t>
                      </m:r>
                    </m:oMath>
                  </m:oMathPara>
                </a14:m>
                <a:endParaRPr lang="es-PE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0" name="Rectángulo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4027" y="3187596"/>
                <a:ext cx="1652247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471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87624" y="195486"/>
            <a:ext cx="72440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/>
              <a:t>Una valla cuyo perímetro tiene forma </a:t>
            </a:r>
            <a:r>
              <a:rPr lang="es-PE" dirty="0" smtClean="0"/>
              <a:t>triangular, </a:t>
            </a:r>
            <a:r>
              <a:rPr lang="es-PE" dirty="0"/>
              <a:t>mide </a:t>
            </a:r>
            <a:r>
              <a:rPr lang="es-PE" dirty="0" smtClean="0"/>
              <a:t>10 </a:t>
            </a:r>
            <a:r>
              <a:rPr lang="es-PE" dirty="0"/>
              <a:t>metros en su lado mayor, 6 metros en otro y </a:t>
            </a:r>
            <a:r>
              <a:rPr lang="es-PE" dirty="0" smtClean="0"/>
              <a:t>50</a:t>
            </a:r>
            <a:r>
              <a:rPr lang="es-PE" dirty="0" smtClean="0"/>
              <a:t>° </a:t>
            </a:r>
            <a:r>
              <a:rPr lang="es-PE" dirty="0"/>
              <a:t>en el ángulo que forman entre ambos. Calcula cuánto mide el perímetro de la valla. </a:t>
            </a:r>
          </a:p>
        </p:txBody>
      </p:sp>
      <p:sp>
        <p:nvSpPr>
          <p:cNvPr id="3" name="Rectángulo 2"/>
          <p:cNvSpPr/>
          <p:nvPr/>
        </p:nvSpPr>
        <p:spPr>
          <a:xfrm>
            <a:off x="665686" y="1118816"/>
            <a:ext cx="1043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altLang="zh-CN" dirty="0" smtClean="0">
                <a:solidFill>
                  <a:srgbClr val="FF000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Solución:</a:t>
            </a:r>
            <a:endParaRPr lang="es-PE" dirty="0">
              <a:solidFill>
                <a:srgbClr val="FF0000"/>
              </a:solidFill>
            </a:endParaRPr>
          </a:p>
        </p:txBody>
      </p:sp>
      <p:cxnSp>
        <p:nvCxnSpPr>
          <p:cNvPr id="5" name="Conector recto 4"/>
          <p:cNvCxnSpPr/>
          <p:nvPr/>
        </p:nvCxnSpPr>
        <p:spPr>
          <a:xfrm flipV="1">
            <a:off x="514169" y="1820855"/>
            <a:ext cx="1475924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>
            <a:off x="514169" y="2756959"/>
            <a:ext cx="1944216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 flipH="1" flipV="1">
            <a:off x="1990093" y="1820855"/>
            <a:ext cx="468292" cy="14401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ángulo 7"/>
          <p:cNvSpPr/>
          <p:nvPr/>
        </p:nvSpPr>
        <p:spPr>
          <a:xfrm>
            <a:off x="965008" y="2946331"/>
            <a:ext cx="655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ea typeface="Times New Roman" panose="02020603050405020304" pitchFamily="18" charset="0"/>
              </a:rPr>
              <a:t>1</a:t>
            </a:r>
            <a:r>
              <a:rPr lang="es-ES" dirty="0" smtClean="0">
                <a:ea typeface="Times New Roman" panose="02020603050405020304" pitchFamily="18" charset="0"/>
              </a:rPr>
              <a:t>0 m</a:t>
            </a:r>
            <a:endParaRPr lang="es-PE" dirty="0"/>
          </a:p>
        </p:txBody>
      </p:sp>
      <p:sp>
        <p:nvSpPr>
          <p:cNvPr id="9" name="Rectángulo 8"/>
          <p:cNvSpPr/>
          <p:nvPr/>
        </p:nvSpPr>
        <p:spPr>
          <a:xfrm>
            <a:off x="584936" y="1983455"/>
            <a:ext cx="538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ea typeface="Times New Roman" panose="02020603050405020304" pitchFamily="18" charset="0"/>
              </a:rPr>
              <a:t>6</a:t>
            </a:r>
            <a:r>
              <a:rPr lang="es-ES" dirty="0" smtClean="0">
                <a:ea typeface="Times New Roman" panose="02020603050405020304" pitchFamily="18" charset="0"/>
              </a:rPr>
              <a:t> m</a:t>
            </a:r>
            <a:endParaRPr lang="es-PE" dirty="0"/>
          </a:p>
        </p:txBody>
      </p:sp>
      <p:sp>
        <p:nvSpPr>
          <p:cNvPr id="10" name="Rectángulo 9"/>
          <p:cNvSpPr/>
          <p:nvPr/>
        </p:nvSpPr>
        <p:spPr>
          <a:xfrm>
            <a:off x="740452" y="2498027"/>
            <a:ext cx="511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ea typeface="Times New Roman" panose="02020603050405020304" pitchFamily="18" charset="0"/>
              </a:rPr>
              <a:t>50°</a:t>
            </a:r>
            <a:endParaRPr lang="es-PE" dirty="0"/>
          </a:p>
        </p:txBody>
      </p:sp>
      <p:sp>
        <p:nvSpPr>
          <p:cNvPr id="11" name="Rectángulo 10"/>
          <p:cNvSpPr/>
          <p:nvPr/>
        </p:nvSpPr>
        <p:spPr>
          <a:xfrm>
            <a:off x="2224239" y="2185541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rgbClr val="FF0000"/>
                </a:solidFill>
                <a:ea typeface="Times New Roman" panose="02020603050405020304" pitchFamily="18" charset="0"/>
              </a:rPr>
              <a:t>d</a:t>
            </a:r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2915816" y="1501231"/>
            <a:ext cx="2633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ea typeface="Times New Roman" panose="02020603050405020304" pitchFamily="18" charset="0"/>
              </a:rPr>
              <a:t>Aplicamos ley de cosenos:</a:t>
            </a:r>
            <a:endParaRPr lang="es-P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ángulo 12"/>
              <p:cNvSpPr/>
              <p:nvPr/>
            </p:nvSpPr>
            <p:spPr>
              <a:xfrm>
                <a:off x="3103398" y="1976981"/>
                <a:ext cx="35003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PE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p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PE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PE" i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b="0" i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PE" i="0">
                          <a:latin typeface="Cambria Math" panose="02040503050406030204" pitchFamily="18" charset="0"/>
                        </a:rPr>
                        <m:t>−2(</m:t>
                      </m:r>
                      <m:r>
                        <a:rPr lang="es-PE" b="0" i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s-PE" i="0">
                          <a:latin typeface="Cambria Math" panose="02040503050406030204" pitchFamily="18" charset="0"/>
                        </a:rPr>
                        <m:t>0)(</m:t>
                      </m:r>
                      <m:r>
                        <a:rPr lang="es-PE" b="0" i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s-PE" i="0"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sty m:val="p"/>
                        </m:rPr>
                        <a:rPr lang="es-PE" i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s-PE" b="0" i="0" smtClean="0">
                          <a:latin typeface="Cambria Math" panose="02040503050406030204" pitchFamily="18" charset="0"/>
                        </a:rPr>
                        <m:t>50</m:t>
                      </m:r>
                      <m:r>
                        <a:rPr lang="es-PE" i="0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13" name="Rectá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3398" y="1976981"/>
                <a:ext cx="3500382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ángulo 13"/>
              <p:cNvSpPr/>
              <p:nvPr/>
            </p:nvSpPr>
            <p:spPr>
              <a:xfrm>
                <a:off x="3003801" y="2521878"/>
                <a:ext cx="3610925" cy="4277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PE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p>
                          <m:r>
                            <a:rPr lang="es-PE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  <m:r>
                        <a:rPr lang="es-PE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s-P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PE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s-PE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s-PE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P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PE" b="0" i="0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sup>
                              <m:r>
                                <a:rPr lang="es-PE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−2(</m:t>
                          </m:r>
                          <m:r>
                            <a:rPr lang="es-PE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0)(</m:t>
                          </m:r>
                          <m:r>
                            <a:rPr lang="es-PE" b="0" i="0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sty m:val="p"/>
                            </m:rPr>
                            <a:rPr lang="es-PE" i="0"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es-PE" b="0" i="0" smtClean="0">
                              <a:latin typeface="Cambria Math" panose="02040503050406030204" pitchFamily="18" charset="0"/>
                            </a:rPr>
                            <m:t>50</m:t>
                          </m:r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°</m:t>
                          </m:r>
                        </m:e>
                      </m:rad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14" name="Rectá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801" y="2521878"/>
                <a:ext cx="3610925" cy="427746"/>
              </a:xfrm>
              <a:prstGeom prst="rect">
                <a:avLst/>
              </a:prstGeom>
              <a:blipFill rotWithShape="0">
                <a:blip r:embed="rId3"/>
                <a:stretch>
                  <a:fillRect b="-11429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ángulo 14"/>
              <p:cNvSpPr/>
              <p:nvPr/>
            </p:nvSpPr>
            <p:spPr>
              <a:xfrm>
                <a:off x="3090011" y="3125189"/>
                <a:ext cx="14406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PE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p>
                          <m:r>
                            <a:rPr lang="es-P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  <m:r>
                        <a:rPr lang="es-PE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P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7, 67 </m:t>
                      </m:r>
                      <m:r>
                        <m:rPr>
                          <m:sty m:val="p"/>
                        </m:rPr>
                        <a:rPr lang="es-PE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oMath>
                  </m:oMathPara>
                </a14:m>
                <a:endParaRPr lang="es-PE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5" name="Rectángulo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0011" y="3125189"/>
                <a:ext cx="1440651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ángulo 15"/>
          <p:cNvSpPr/>
          <p:nvPr/>
        </p:nvSpPr>
        <p:spPr>
          <a:xfrm>
            <a:off x="2884849" y="3580640"/>
            <a:ext cx="140936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ea typeface="Times New Roman" panose="02020603050405020304" pitchFamily="18" charset="0"/>
              </a:rPr>
              <a:t>Perímetro:</a:t>
            </a:r>
          </a:p>
          <a:p>
            <a:r>
              <a:rPr lang="es-ES" dirty="0" smtClean="0"/>
              <a:t>P=10+6+7,67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P= 23,67 m</a:t>
            </a:r>
            <a:endParaRPr lang="es-P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40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1.bp.blogspot.com/_Ni6OqEVwV2I/TQoBUQZzAnI/AAAAAAAAC_Q/GWJjjWG8G6A/s1600/gracia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347614"/>
            <a:ext cx="2500313" cy="25146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" name="1 Título"/>
          <p:cNvSpPr txBox="1">
            <a:spLocks/>
          </p:cNvSpPr>
          <p:nvPr/>
        </p:nvSpPr>
        <p:spPr>
          <a:xfrm>
            <a:off x="4359832" y="1565297"/>
            <a:ext cx="3132348" cy="137232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ES_tradnl" sz="495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Britannic Bold" pitchFamily="34" charset="0"/>
              </a:rPr>
              <a:t>Por tu tiempo…</a:t>
            </a:r>
          </a:p>
        </p:txBody>
      </p:sp>
    </p:spTree>
    <p:extLst>
      <p:ext uri="{BB962C8B-B14F-4D97-AF65-F5344CB8AC3E}">
        <p14:creationId xmlns:p14="http://schemas.microsoft.com/office/powerpoint/2010/main" val="10349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1054</TotalTime>
  <Words>345</Words>
  <Application>Microsoft Office PowerPoint</Application>
  <PresentationFormat>Presentación en pantalla (16:9)</PresentationFormat>
  <Paragraphs>70</Paragraphs>
  <Slides>9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9" baseType="lpstr">
      <vt:lpstr>SimSun</vt:lpstr>
      <vt:lpstr>SimSun</vt:lpstr>
      <vt:lpstr>Arial</vt:lpstr>
      <vt:lpstr>Britannic Bold</vt:lpstr>
      <vt:lpstr>Calibri</vt:lpstr>
      <vt:lpstr>Calibri Light</vt:lpstr>
      <vt:lpstr>Cambria Math</vt:lpstr>
      <vt:lpstr>Times New Roman</vt:lpstr>
      <vt:lpstr>Tema de Office</vt:lpstr>
      <vt:lpstr>Photoshop.Image.6</vt:lpstr>
      <vt:lpstr>Ley de senos y cosenos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Gonzales Espinoza, Brian O Neill</dc:creator>
  <cp:lastModifiedBy>User</cp:lastModifiedBy>
  <cp:revision>76</cp:revision>
  <dcterms:created xsi:type="dcterms:W3CDTF">2015-02-13T23:43:15Z</dcterms:created>
  <dcterms:modified xsi:type="dcterms:W3CDTF">2017-08-05T23:21:31Z</dcterms:modified>
</cp:coreProperties>
</file>