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2"/>
  </p:handoutMasterIdLst>
  <p:sldIdLst>
    <p:sldId id="257" r:id="rId2"/>
    <p:sldId id="261" r:id="rId3"/>
    <p:sldId id="264" r:id="rId4"/>
    <p:sldId id="265" r:id="rId5"/>
    <p:sldId id="270" r:id="rId6"/>
    <p:sldId id="266" r:id="rId7"/>
    <p:sldId id="267" r:id="rId8"/>
    <p:sldId id="268" r:id="rId9"/>
    <p:sldId id="269" r:id="rId10"/>
    <p:sldId id="258" r:id="rId11"/>
  </p:sldIdLst>
  <p:sldSz cx="9144000" cy="5143500" type="screen16x9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30" autoAdjust="0"/>
    <p:restoredTop sz="94660"/>
  </p:normalViewPr>
  <p:slideViewPr>
    <p:cSldViewPr>
      <p:cViewPr varScale="1">
        <p:scale>
          <a:sx n="88" d="100"/>
          <a:sy n="88" d="100"/>
        </p:scale>
        <p:origin x="1068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8C466A-E7E9-684E-9641-DA54B426BB64}" type="datetimeFigureOut">
              <a:rPr lang="es-ES" smtClean="0"/>
              <a:t>05/08/2017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C021E-8DAB-C544-B03B-C00472EEB84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3707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05/08/2017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26030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05/08/2017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91971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05/08/2017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06438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05/08/2017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77898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05/08/2017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8848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05/08/2017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04506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05/08/2017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1344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05/08/2017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5906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05/08/2017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25116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05/08/2017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4752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05/08/2017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66374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CB00F-AFAC-4201-87B4-F951AC49D893}" type="datetimeFigureOut">
              <a:rPr lang="es-PE" smtClean="0"/>
              <a:t>05/08/2017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71050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CB00F-AFAC-4201-87B4-F951AC49D893}" type="datetimeFigureOut">
              <a:rPr lang="es-PE" smtClean="0"/>
              <a:t>05/08/2017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6A4C0-81CB-40A6-97C5-80A9A1A6C51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96903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4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gif"/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es.dreamstime.com/foto-de-archivo-libre-de-regalas-el-hombre-d-ha-alcanzado-la-meta-image29709115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835696" y="703919"/>
            <a:ext cx="5832648" cy="936104"/>
          </a:xfrm>
        </p:spPr>
        <p:txBody>
          <a:bodyPr>
            <a:noAutofit/>
          </a:bodyPr>
          <a:lstStyle/>
          <a:p>
            <a:r>
              <a:rPr lang="es-PE" sz="3600" b="1" dirty="0" smtClean="0"/>
              <a:t/>
            </a:r>
            <a:br>
              <a:rPr lang="es-PE" sz="3600" b="1" dirty="0" smtClean="0"/>
            </a:br>
            <a:r>
              <a:rPr lang="es-PE" sz="3600" b="1" dirty="0" smtClean="0"/>
              <a:t>Ángulo Trigonométrico </a:t>
            </a:r>
            <a:br>
              <a:rPr lang="es-PE" sz="3600" b="1" dirty="0" smtClean="0"/>
            </a:br>
            <a:r>
              <a:rPr lang="es-PE" sz="3600" b="1" dirty="0" smtClean="0"/>
              <a:t>Ángulos Verticales</a:t>
            </a:r>
            <a:endParaRPr lang="es-PE" sz="3600" b="1" dirty="0"/>
          </a:p>
        </p:txBody>
      </p:sp>
      <p:sp>
        <p:nvSpPr>
          <p:cNvPr id="3" name="2 Subtítulo"/>
          <p:cNvSpPr txBox="1">
            <a:spLocks/>
          </p:cNvSpPr>
          <p:nvPr/>
        </p:nvSpPr>
        <p:spPr>
          <a:xfrm>
            <a:off x="1403648" y="1707654"/>
            <a:ext cx="6038850" cy="10713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PE" b="1" dirty="0" smtClean="0">
                <a:solidFill>
                  <a:srgbClr val="C00000"/>
                </a:solidFill>
              </a:rPr>
              <a:t>Pre Cálculo 1</a:t>
            </a:r>
          </a:p>
          <a:p>
            <a:r>
              <a:rPr lang="es-PE" sz="2800" dirty="0" smtClean="0">
                <a:solidFill>
                  <a:schemeClr val="tx1"/>
                </a:solidFill>
              </a:rPr>
              <a:t>Ing. </a:t>
            </a:r>
            <a:r>
              <a:rPr lang="es-PE" sz="2800" dirty="0" err="1" smtClean="0">
                <a:solidFill>
                  <a:schemeClr val="tx1"/>
                </a:solidFill>
              </a:rPr>
              <a:t>Abio</a:t>
            </a:r>
            <a:r>
              <a:rPr lang="es-PE" sz="2800" dirty="0" smtClean="0">
                <a:solidFill>
                  <a:schemeClr val="tx1"/>
                </a:solidFill>
              </a:rPr>
              <a:t> Alberto Alvarado Maldonado</a:t>
            </a:r>
          </a:p>
        </p:txBody>
      </p:sp>
      <p:sp>
        <p:nvSpPr>
          <p:cNvPr id="5" name="Rectángulo 4"/>
          <p:cNvSpPr/>
          <p:nvPr/>
        </p:nvSpPr>
        <p:spPr>
          <a:xfrm>
            <a:off x="3871479" y="2779021"/>
            <a:ext cx="1220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 smtClean="0"/>
              <a:t>Semana 11</a:t>
            </a:r>
            <a:endParaRPr lang="es-PE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1381" y="3148353"/>
            <a:ext cx="2783384" cy="147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76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1.bp.blogspot.com/_Ni6OqEVwV2I/TQoBUQZzAnI/AAAAAAAAC_Q/GWJjjWG8G6A/s1600/gracias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1347614"/>
            <a:ext cx="2500313" cy="251460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3" name="1 Título"/>
          <p:cNvSpPr txBox="1">
            <a:spLocks/>
          </p:cNvSpPr>
          <p:nvPr/>
        </p:nvSpPr>
        <p:spPr>
          <a:xfrm>
            <a:off x="4359832" y="1565297"/>
            <a:ext cx="3132348" cy="137232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s-ES_tradnl" sz="4950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Britannic Bold" pitchFamily="34" charset="0"/>
              </a:rPr>
              <a:t>Por tu tiempo…</a:t>
            </a:r>
          </a:p>
        </p:txBody>
      </p:sp>
    </p:spTree>
    <p:extLst>
      <p:ext uri="{BB962C8B-B14F-4D97-AF65-F5344CB8AC3E}">
        <p14:creationId xmlns:p14="http://schemas.microsoft.com/office/powerpoint/2010/main" val="103493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2611962" y="34897"/>
            <a:ext cx="2242454" cy="854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E" sz="3600" b="1" dirty="0" smtClean="0">
                <a:solidFill>
                  <a:srgbClr val="C00000"/>
                </a:solidFill>
                <a:latin typeface="+mn-lt"/>
              </a:rPr>
              <a:t>Propósito</a:t>
            </a:r>
            <a:endParaRPr lang="es-PE" sz="3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6" name="2 Marcador de contenido"/>
          <p:cNvSpPr txBox="1">
            <a:spLocks/>
          </p:cNvSpPr>
          <p:nvPr/>
        </p:nvSpPr>
        <p:spPr>
          <a:xfrm>
            <a:off x="827584" y="1059582"/>
            <a:ext cx="6912768" cy="100811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PE" sz="2800" dirty="0">
                <a:solidFill>
                  <a:schemeClr val="accent1">
                    <a:lumMod val="50000"/>
                  </a:schemeClr>
                </a:solidFill>
              </a:rPr>
              <a:t>R</a:t>
            </a:r>
            <a:r>
              <a:rPr lang="es-PE" sz="2800" dirty="0" smtClean="0">
                <a:solidFill>
                  <a:schemeClr val="accent1">
                    <a:lumMod val="50000"/>
                  </a:schemeClr>
                </a:solidFill>
              </a:rPr>
              <a:t>elacionar </a:t>
            </a:r>
            <a:r>
              <a:rPr lang="es-PE" sz="2800" dirty="0">
                <a:solidFill>
                  <a:schemeClr val="accent1">
                    <a:lumMod val="50000"/>
                  </a:schemeClr>
                </a:solidFill>
              </a:rPr>
              <a:t>los ángulos en sus diferentes sistemas de </a:t>
            </a:r>
            <a:r>
              <a:rPr lang="es-PE" sz="2800" dirty="0">
                <a:solidFill>
                  <a:schemeClr val="accent1">
                    <a:lumMod val="50000"/>
                  </a:schemeClr>
                </a:solidFill>
              </a:rPr>
              <a:t>medición, g</a:t>
            </a:r>
            <a:r>
              <a:rPr lang="es-PE" sz="2800" dirty="0" smtClean="0">
                <a:solidFill>
                  <a:schemeClr val="accent1">
                    <a:lumMod val="50000"/>
                  </a:schemeClr>
                </a:solidFill>
              </a:rPr>
              <a:t>raficar </a:t>
            </a:r>
            <a:r>
              <a:rPr lang="es-PE" sz="2800" dirty="0" smtClean="0">
                <a:solidFill>
                  <a:schemeClr val="accent1">
                    <a:lumMod val="50000"/>
                  </a:schemeClr>
                </a:solidFill>
              </a:rPr>
              <a:t>y resolver  correctamente problemas de modelado de ángulos verticales. </a:t>
            </a:r>
            <a:endParaRPr lang="es-PE" dirty="0"/>
          </a:p>
        </p:txBody>
      </p:sp>
      <p:pic>
        <p:nvPicPr>
          <p:cNvPr id="8194" name="Picture 2" descr="Resultado de imagen para met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374" y="2542894"/>
            <a:ext cx="1828800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842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267744" y="57051"/>
            <a:ext cx="256486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2000" dirty="0">
                <a:solidFill>
                  <a:srgbClr val="FF0000"/>
                </a:solidFill>
              </a:rPr>
              <a:t>Á</a:t>
            </a:r>
            <a:r>
              <a:rPr lang="es-PE" sz="2000" dirty="0" smtClean="0">
                <a:solidFill>
                  <a:srgbClr val="FF0000"/>
                </a:solidFill>
              </a:rPr>
              <a:t>ngulo Trigonométrico</a:t>
            </a:r>
            <a:endParaRPr lang="es-PE" sz="2000" dirty="0">
              <a:solidFill>
                <a:srgbClr val="FF0000"/>
              </a:solidFill>
            </a:endParaRPr>
          </a:p>
        </p:txBody>
      </p:sp>
      <p:cxnSp>
        <p:nvCxnSpPr>
          <p:cNvPr id="3" name="Conector recto de flecha 2"/>
          <p:cNvCxnSpPr/>
          <p:nvPr/>
        </p:nvCxnSpPr>
        <p:spPr>
          <a:xfrm flipV="1">
            <a:off x="1331639" y="1955175"/>
            <a:ext cx="2792347" cy="42862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recto de flecha 3"/>
          <p:cNvCxnSpPr/>
          <p:nvPr/>
        </p:nvCxnSpPr>
        <p:spPr>
          <a:xfrm flipV="1">
            <a:off x="1331639" y="512137"/>
            <a:ext cx="2135122" cy="14859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cto de flecha 4"/>
          <p:cNvCxnSpPr/>
          <p:nvPr/>
        </p:nvCxnSpPr>
        <p:spPr>
          <a:xfrm flipV="1">
            <a:off x="1303309" y="2571750"/>
            <a:ext cx="2792347" cy="42862"/>
          </a:xfrm>
          <a:prstGeom prst="straightConnector1">
            <a:avLst/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de flecha 5"/>
          <p:cNvCxnSpPr/>
          <p:nvPr/>
        </p:nvCxnSpPr>
        <p:spPr>
          <a:xfrm>
            <a:off x="1303310" y="2614612"/>
            <a:ext cx="2420872" cy="159585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770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87600" y="413265"/>
            <a:ext cx="15324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b="1" u="sng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Equivalencias:</a:t>
            </a:r>
            <a:endParaRPr lang="es-PE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ángulo 2"/>
              <p:cNvSpPr/>
              <p:nvPr/>
            </p:nvSpPr>
            <p:spPr>
              <a:xfrm>
                <a:off x="1687600" y="915242"/>
                <a:ext cx="3694088" cy="14950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s-PE" sz="200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nor/>
                              </m:rPr>
                              <a:rPr lang="es-PE" sz="2000"/>
                              <m:t> </m:t>
                            </m:r>
                            <m:r>
                              <m:rPr>
                                <m:nor/>
                              </m:rPr>
                              <a:rPr lang="es-PE" sz="2000" i="1"/>
                              <m:t>             </m:t>
                            </m:r>
                            <m:r>
                              <m:rPr>
                                <m:nor/>
                              </m:rPr>
                              <a:rPr lang="es-PE" sz="2000" b="0" i="1" smtClean="0"/>
                              <m:t>   </m:t>
                            </m:r>
                            <m:r>
                              <m:rPr>
                                <m:nor/>
                              </m:rPr>
                              <a:rPr lang="es-PE" sz="2000" i="1"/>
                              <m:t>  </m:t>
                            </m:r>
                            <m:r>
                              <a:rPr lang="es-PE" sz="200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  <m:r>
                              <m:rPr>
                                <m:nor/>
                              </m:rPr>
                              <a:rPr lang="es-PE" sz="2000" i="1" smtClean="0">
                                <a:latin typeface="Cambria Math" panose="02040503050406030204" pitchFamily="18" charset="0"/>
                              </a:rPr>
                              <m:t> </m:t>
                            </m:r>
                            <m:r>
                              <m:rPr>
                                <m:nor/>
                              </m:rPr>
                              <a:rPr lang="es-PE" sz="2000" i="1">
                                <a:latin typeface="Cambria Math" panose="02040503050406030204" pitchFamily="18" charset="0"/>
                              </a:rPr>
                              <m:t>       </m:t>
                            </m:r>
                            <m:r>
                              <m:rPr>
                                <m:nor/>
                              </m:rPr>
                              <a:rPr lang="es-PE" sz="2000" b="0" i="1" smtClean="0">
                                <a:latin typeface="Cambria Math" panose="02040503050406030204" pitchFamily="18" charset="0"/>
                              </a:rPr>
                              <m:t>  </m:t>
                            </m:r>
                            <m:r>
                              <m:rPr>
                                <m:nor/>
                              </m:rPr>
                              <a:rPr lang="es-PE" sz="2000" i="1">
                                <a:latin typeface="Cambria Math" panose="02040503050406030204" pitchFamily="18" charset="0"/>
                              </a:rPr>
                              <m:t>    </m:t>
                            </m:r>
                            <m:r>
                              <a:rPr lang="es-PE" sz="20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m:rPr>
                                <m:nor/>
                              </m:rPr>
                              <a:rPr lang="es-PE" sz="2000" i="1">
                                <a:latin typeface="Cambria Math" panose="02040503050406030204" pitchFamily="18" charset="0"/>
                              </a:rPr>
                              <m:t>         </m:t>
                            </m:r>
                            <m:r>
                              <m:rPr>
                                <m:nor/>
                              </m:rPr>
                              <a:rPr lang="es-PE" sz="2000" b="0" i="1" smtClean="0">
                                <a:latin typeface="Cambria Math" panose="02040503050406030204" pitchFamily="18" charset="0"/>
                              </a:rPr>
                              <m:t>   </m:t>
                            </m:r>
                            <m:r>
                              <m:rPr>
                                <m:nor/>
                              </m:rPr>
                              <a:rPr lang="es-PE" sz="2000" i="1">
                                <a:latin typeface="Cambria Math" panose="02040503050406030204" pitchFamily="18" charset="0"/>
                              </a:rPr>
                              <m:t>  </m:t>
                            </m:r>
                            <m:r>
                              <a:rPr lang="es-PE" sz="20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</m:mr>
                        <m:mr>
                          <m:e>
                            <m:eqArr>
                              <m:eqArrPr>
                                <m:ctrlPr>
                                  <a:rPr lang="es-PE" sz="2000" i="1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s-PE" sz="2000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m:rPr>
                                    <m:nor/>
                                  </m:rPr>
                                  <a:rPr lang="es-PE" sz="2000" i="1">
                                    <a:latin typeface="Cambria Math" panose="02040503050406030204" pitchFamily="18" charset="0"/>
                                  </a:rPr>
                                  <m:t>  </m:t>
                                </m:r>
                                <m:r>
                                  <a:rPr lang="es-PE" sz="2000" i="1">
                                    <a:latin typeface="Cambria Math" panose="02040503050406030204" pitchFamily="18" charset="0"/>
                                  </a:rPr>
                                  <m:t>𝑉𝑢𝑒𝑙𝑡𝑎</m:t>
                                </m:r>
                                <m:r>
                                  <m:rPr>
                                    <m:nor/>
                                  </m:rPr>
                                  <a:rPr lang="es-PE" sz="2000" i="1">
                                    <a:latin typeface="Cambria Math" panose="02040503050406030204" pitchFamily="18" charset="0"/>
                                  </a:rPr>
                                  <m:t>     </m:t>
                                </m:r>
                                <m:r>
                                  <a:rPr lang="es-PE" sz="2000" i="0">
                                    <a:latin typeface="Cambria Math" panose="02040503050406030204" pitchFamily="18" charset="0"/>
                                  </a:rPr>
                                  <m:t>360°</m:t>
                                </m:r>
                                <m:r>
                                  <m:rPr>
                                    <m:nor/>
                                  </m:rPr>
                                  <a:rPr lang="es-PE" sz="2000" i="1">
                                    <a:latin typeface="Cambria Math" panose="02040503050406030204" pitchFamily="18" charset="0"/>
                                  </a:rPr>
                                  <m:t>     </m:t>
                                </m:r>
                                <m:sSup>
                                  <m:sSupPr>
                                    <m:ctrlPr>
                                      <a:rPr lang="es-PE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PE" sz="2000" i="0">
                                        <a:latin typeface="Cambria Math" panose="02040503050406030204" pitchFamily="18" charset="0"/>
                                      </a:rPr>
                                      <m:t>400</m:t>
                                    </m:r>
                                  </m:e>
                                  <m:sup>
                                    <m:r>
                                      <a:rPr lang="es-PE" sz="2000" i="1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sup>
                                </m:sSup>
                                <m:r>
                                  <m:rPr>
                                    <m:nor/>
                                  </m:rPr>
                                  <a:rPr lang="es-PE" sz="2000" i="1">
                                    <a:latin typeface="Cambria Math" panose="02040503050406030204" pitchFamily="18" charset="0"/>
                                  </a:rPr>
                                  <m:t>     </m:t>
                                </m:r>
                                <m:r>
                                  <a:rPr lang="es-PE" sz="2000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s-PE" sz="2000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s-PE" sz="2000" i="1">
                                    <a:latin typeface="Cambria Math" panose="02040503050406030204" pitchFamily="18" charset="0"/>
                                  </a:rPr>
                                  <m:t>𝑟𝑎𝑑</m:t>
                                </m:r>
                              </m:e>
                              <m:e/>
                            </m:eqArr>
                          </m:e>
                        </m:mr>
                        <m:mr>
                          <m:e>
                            <m:f>
                              <m:fPr>
                                <m:ctrlPr>
                                  <a:rPr lang="es-PE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s-PE" sz="2000" i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s-PE" sz="2000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m:rPr>
                                <m:nor/>
                              </m:rPr>
                              <a:rPr lang="es-PE" sz="2000" i="1">
                                <a:latin typeface="Cambria Math" panose="02040503050406030204" pitchFamily="18" charset="0"/>
                              </a:rPr>
                              <m:t> </m:t>
                            </m:r>
                            <m:r>
                              <a:rPr lang="es-PE" sz="2000" i="1">
                                <a:latin typeface="Cambria Math" panose="02040503050406030204" pitchFamily="18" charset="0"/>
                              </a:rPr>
                              <m:t>𝑉𝑢𝑒𝑙𝑡𝑎</m:t>
                            </m:r>
                            <m:r>
                              <m:rPr>
                                <m:nor/>
                              </m:rPr>
                              <a:rPr lang="es-PE" sz="2000" i="1">
                                <a:latin typeface="Cambria Math" panose="02040503050406030204" pitchFamily="18" charset="0"/>
                              </a:rPr>
                              <m:t>    </m:t>
                            </m:r>
                            <m:r>
                              <a:rPr lang="es-PE" sz="2000" i="0">
                                <a:latin typeface="Cambria Math" panose="02040503050406030204" pitchFamily="18" charset="0"/>
                              </a:rPr>
                              <m:t>180°</m:t>
                            </m:r>
                            <m:r>
                              <m:rPr>
                                <m:nor/>
                              </m:rPr>
                              <a:rPr lang="es-PE" sz="2000" i="1">
                                <a:latin typeface="Cambria Math" panose="02040503050406030204" pitchFamily="18" charset="0"/>
                              </a:rPr>
                              <m:t>     </m:t>
                            </m:r>
                            <m:sSup>
                              <m:sSupPr>
                                <m:ctrlPr>
                                  <a:rPr lang="es-PE" sz="20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PE" sz="2000" i="0">
                                    <a:latin typeface="Cambria Math" panose="02040503050406030204" pitchFamily="18" charset="0"/>
                                  </a:rPr>
                                  <m:t>200</m:t>
                                </m:r>
                              </m:e>
                              <m:sup>
                                <m:r>
                                  <a:rPr lang="es-PE" sz="2000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sup>
                            </m:sSup>
                            <m:r>
                              <m:rPr>
                                <m:nor/>
                              </m:rPr>
                              <a:rPr lang="es-PE" sz="2000" i="1">
                                <a:latin typeface="Cambria Math" panose="02040503050406030204" pitchFamily="18" charset="0"/>
                              </a:rPr>
                              <m:t>        </m:t>
                            </m:r>
                            <m:r>
                              <a:rPr lang="es-PE" sz="2000" i="1">
                                <a:latin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s-PE" sz="2000" i="1">
                                <a:latin typeface="Cambria Math" panose="02040503050406030204" pitchFamily="18" charset="0"/>
                              </a:rPr>
                              <m:t>𝑟𝑎𝑑</m:t>
                            </m:r>
                          </m:e>
                        </m:mr>
                      </m:m>
                    </m:oMath>
                  </m:oMathPara>
                </a14:m>
                <a:endParaRPr lang="es-PE" sz="2000" dirty="0"/>
              </a:p>
            </p:txBody>
          </p:sp>
        </mc:Choice>
        <mc:Fallback>
          <p:sp>
            <p:nvSpPr>
              <p:cNvPr id="3" name="Rectángu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7600" y="915242"/>
                <a:ext cx="3694088" cy="149502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ángulo 5"/>
              <p:cNvSpPr/>
              <p:nvPr/>
            </p:nvSpPr>
            <p:spPr>
              <a:xfrm>
                <a:off x="2101431" y="2931790"/>
                <a:ext cx="292964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PE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s-PE" b="0" i="0" smtClean="0">
                          <a:latin typeface="Cambria Math" panose="02040503050406030204" pitchFamily="18" charset="0"/>
                        </a:rPr>
                        <m:t>80</m:t>
                      </m:r>
                      <m:r>
                        <a:rPr lang="es-PE">
                          <a:latin typeface="Cambria Math" panose="02040503050406030204" pitchFamily="18" charset="0"/>
                        </a:rPr>
                        <m:t>°</m:t>
                      </m:r>
                      <m:r>
                        <m:rPr>
                          <m:nor/>
                        </m:rPr>
                        <a:rPr lang="es-PE" i="1">
                          <a:latin typeface="Cambria Math" panose="02040503050406030204" pitchFamily="18" charset="0"/>
                        </a:rPr>
                        <m:t> </m:t>
                      </m:r>
                      <m:r>
                        <m:rPr>
                          <m:nor/>
                        </m:rPr>
                        <a:rPr lang="es-PE" b="0" i="1" smtClean="0">
                          <a:latin typeface="Cambria Math" panose="02040503050406030204" pitchFamily="18" charset="0"/>
                        </a:rPr>
                        <m:t>&lt;&gt;</m:t>
                      </m:r>
                      <m:r>
                        <m:rPr>
                          <m:nor/>
                        </m:rPr>
                        <a:rPr lang="es-PE" i="1">
                          <a:latin typeface="Cambria Math" panose="02040503050406030204" pitchFamily="18" charset="0"/>
                        </a:rPr>
                        <m:t>    </m:t>
                      </m:r>
                      <m:sSup>
                        <m:sSupPr>
                          <m:ctrlPr>
                            <a:rPr lang="es-PE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PE">
                              <a:latin typeface="Cambria Math" panose="02040503050406030204" pitchFamily="18" charset="0"/>
                            </a:rPr>
                            <m:t>200</m:t>
                          </m:r>
                        </m:e>
                        <m:sup>
                          <m:r>
                            <a:rPr lang="es-PE" i="1">
                              <a:latin typeface="Cambria Math" panose="02040503050406030204" pitchFamily="18" charset="0"/>
                            </a:rPr>
                            <m:t>𝑔</m:t>
                          </m:r>
                        </m:sup>
                      </m:sSup>
                      <m:r>
                        <m:rPr>
                          <m:nor/>
                        </m:rPr>
                        <a:rPr lang="es-PE" i="1">
                          <a:latin typeface="Cambria Math" panose="02040503050406030204" pitchFamily="18" charset="0"/>
                        </a:rPr>
                        <m:t>   </m:t>
                      </m:r>
                      <m:r>
                        <m:rPr>
                          <m:nor/>
                        </m:rPr>
                        <a:rPr lang="es-PE" b="0" i="1" smtClean="0">
                          <a:latin typeface="Cambria Math" panose="02040503050406030204" pitchFamily="18" charset="0"/>
                        </a:rPr>
                        <m:t>&lt;&gt;</m:t>
                      </m:r>
                      <m:r>
                        <m:rPr>
                          <m:nor/>
                        </m:rPr>
                        <a:rPr lang="es-PE" i="1">
                          <a:latin typeface="Cambria Math" panose="02040503050406030204" pitchFamily="18" charset="0"/>
                        </a:rPr>
                        <m:t>     </m:t>
                      </m:r>
                      <m:r>
                        <a:rPr lang="es-PE" i="1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s-PE" i="1">
                          <a:latin typeface="Cambria Math" panose="02040503050406030204" pitchFamily="18" charset="0"/>
                        </a:rPr>
                        <m:t>𝑟𝑎𝑑</m:t>
                      </m:r>
                    </m:oMath>
                  </m:oMathPara>
                </a14:m>
                <a:endParaRPr lang="es-PE" dirty="0"/>
              </a:p>
            </p:txBody>
          </p:sp>
        </mc:Choice>
        <mc:Fallback>
          <p:sp>
            <p:nvSpPr>
              <p:cNvPr id="6" name="Rectángu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1431" y="2931790"/>
                <a:ext cx="292964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ángulo 6"/>
              <p:cNvSpPr/>
              <p:nvPr/>
            </p:nvSpPr>
            <p:spPr>
              <a:xfrm>
                <a:off x="2101431" y="3637979"/>
                <a:ext cx="137704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PE" b="0" i="0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s-PE">
                          <a:latin typeface="Cambria Math" panose="02040503050406030204" pitchFamily="18" charset="0"/>
                        </a:rPr>
                        <m:t>°</m:t>
                      </m:r>
                      <m:r>
                        <m:rPr>
                          <m:nor/>
                        </m:rPr>
                        <a:rPr lang="es-PE" i="1">
                          <a:latin typeface="Cambria Math" panose="02040503050406030204" pitchFamily="18" charset="0"/>
                        </a:rPr>
                        <m:t> </m:t>
                      </m:r>
                      <m:r>
                        <m:rPr>
                          <m:nor/>
                        </m:rPr>
                        <a:rPr lang="es-PE" i="1">
                          <a:latin typeface="Cambria Math" panose="02040503050406030204" pitchFamily="18" charset="0"/>
                        </a:rPr>
                        <m:t>&lt;&gt;</m:t>
                      </m:r>
                      <m:r>
                        <m:rPr>
                          <m:nor/>
                        </m:rPr>
                        <a:rPr lang="es-PE" i="1">
                          <a:latin typeface="Cambria Math" panose="02040503050406030204" pitchFamily="18" charset="0"/>
                        </a:rPr>
                        <m:t>    </m:t>
                      </m:r>
                      <m:sSup>
                        <m:sSupPr>
                          <m:ctrlPr>
                            <a:rPr lang="es-PE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PE" b="0" i="0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s-PE" i="1">
                              <a:latin typeface="Cambria Math" panose="02040503050406030204" pitchFamily="18" charset="0"/>
                            </a:rPr>
                            <m:t>𝑔</m:t>
                          </m:r>
                        </m:sup>
                      </m:sSup>
                    </m:oMath>
                  </m:oMathPara>
                </a14:m>
                <a:endParaRPr lang="es-PE" dirty="0"/>
              </a:p>
            </p:txBody>
          </p:sp>
        </mc:Choice>
        <mc:Fallback>
          <p:sp>
            <p:nvSpPr>
              <p:cNvPr id="7" name="Rectángulo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1431" y="3637979"/>
                <a:ext cx="1377044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ángulo redondeado 7"/>
          <p:cNvSpPr/>
          <p:nvPr/>
        </p:nvSpPr>
        <p:spPr>
          <a:xfrm>
            <a:off x="1979711" y="2931790"/>
            <a:ext cx="3051367" cy="1285097"/>
          </a:xfrm>
          <a:prstGeom prst="roundRect">
            <a:avLst/>
          </a:prstGeom>
          <a:noFill/>
          <a:ln>
            <a:solidFill>
              <a:srgbClr val="FF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6795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310881" y="148556"/>
            <a:ext cx="23544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Determinar el valor de:</a:t>
            </a:r>
            <a:endParaRPr lang="es-PE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ángulo 4"/>
              <p:cNvSpPr/>
              <p:nvPr/>
            </p:nvSpPr>
            <p:spPr>
              <a:xfrm>
                <a:off x="1365310" y="509859"/>
                <a:ext cx="1746568" cy="8527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PE" i="1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s-PE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P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PE" i="0">
                              <a:latin typeface="Cambria Math" panose="02040503050406030204" pitchFamily="18" charset="0"/>
                            </a:rPr>
                            <m:t>30°+</m:t>
                          </m:r>
                          <m:sSup>
                            <m:sSupPr>
                              <m:ctrlPr>
                                <a:rPr lang="es-P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PE" i="0">
                                  <a:latin typeface="Cambria Math" panose="02040503050406030204" pitchFamily="18" charset="0"/>
                                </a:rPr>
                                <m:t>50</m:t>
                              </m:r>
                            </m:e>
                            <m:sup>
                              <m:r>
                                <a:rPr lang="es-PE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sup>
                          </m:sSup>
                        </m:num>
                        <m:den>
                          <m:f>
                            <m:fPr>
                              <m:ctrlPr>
                                <a:rPr lang="es-PE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PE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m:rPr>
                                  <m:nor/>
                                </m:rPr>
                                <a:rPr lang="es-PE" i="1">
                                  <a:latin typeface="Cambria Math" panose="02040503050406030204" pitchFamily="18" charset="0"/>
                                </a:rPr>
                                <m:t> </m:t>
                              </m:r>
                              <m:r>
                                <a:rPr lang="es-PE" i="1">
                                  <a:latin typeface="Cambria Math" panose="02040503050406030204" pitchFamily="18" charset="0"/>
                                </a:rPr>
                                <m:t>𝑟𝑎𝑑</m:t>
                              </m:r>
                            </m:num>
                            <m:den>
                              <m:r>
                                <a:rPr lang="es-PE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s-PE" dirty="0"/>
              </a:p>
            </p:txBody>
          </p:sp>
        </mc:Choice>
        <mc:Fallback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5310" y="509859"/>
                <a:ext cx="1746568" cy="85279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ángulo 5"/>
          <p:cNvSpPr/>
          <p:nvPr/>
        </p:nvSpPr>
        <p:spPr>
          <a:xfrm>
            <a:off x="974337" y="1177991"/>
            <a:ext cx="12642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Resolución:</a:t>
            </a:r>
            <a:endParaRPr lang="es-PE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ángulo 6"/>
              <p:cNvSpPr/>
              <p:nvPr/>
            </p:nvSpPr>
            <p:spPr>
              <a:xfrm>
                <a:off x="741526" y="1723960"/>
                <a:ext cx="2362120" cy="8527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PE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s-PE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P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PE" i="0">
                              <a:latin typeface="Cambria Math" panose="02040503050406030204" pitchFamily="18" charset="0"/>
                            </a:rPr>
                            <m:t>30°</m:t>
                          </m:r>
                          <m:r>
                            <a:rPr lang="es-PE" b="0" i="0" smtClean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s-PE" i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s-PE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PE" i="0">
                                  <a:latin typeface="Cambria Math" panose="02040503050406030204" pitchFamily="18" charset="0"/>
                                </a:rPr>
                                <m:t>50</m:t>
                              </m:r>
                            </m:e>
                            <m:sup>
                              <m:r>
                                <a:rPr lang="es-PE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sup>
                          </m:sSup>
                          <m:r>
                            <a:rPr lang="es-PE" b="0" i="1" smtClean="0">
                              <a:latin typeface="Cambria Math" panose="02040503050406030204" pitchFamily="18" charset="0"/>
                            </a:rPr>
                            <m:t>          </m:t>
                          </m:r>
                        </m:num>
                        <m:den>
                          <m:f>
                            <m:fPr>
                              <m:ctrlPr>
                                <a:rPr lang="es-PE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PE" i="1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m:rPr>
                                  <m:nor/>
                                </m:rPr>
                                <a:rPr lang="es-PE" i="1">
                                  <a:latin typeface="Cambria Math" panose="02040503050406030204" pitchFamily="18" charset="0"/>
                                </a:rPr>
                                <m:t> </m:t>
                              </m:r>
                              <m:r>
                                <a:rPr lang="es-PE" i="1">
                                  <a:latin typeface="Cambria Math" panose="02040503050406030204" pitchFamily="18" charset="0"/>
                                </a:rPr>
                                <m:t>𝑟𝑎𝑑</m:t>
                              </m:r>
                            </m:num>
                            <m:den>
                              <m:r>
                                <a:rPr lang="es-PE" i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s-PE" b="0" i="1" smtClean="0">
                              <a:latin typeface="Cambria Math" panose="02040503050406030204" pitchFamily="18" charset="0"/>
                            </a:rPr>
                            <m:t>         </m:t>
                          </m:r>
                        </m:den>
                      </m:f>
                    </m:oMath>
                  </m:oMathPara>
                </a14:m>
                <a:endParaRPr lang="es-PE" dirty="0"/>
              </a:p>
            </p:txBody>
          </p:sp>
        </mc:Choice>
        <mc:Fallback>
          <p:sp>
            <p:nvSpPr>
              <p:cNvPr id="7" name="Rectángulo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526" y="1723960"/>
                <a:ext cx="2362120" cy="85279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ángulo 7"/>
              <p:cNvSpPr/>
              <p:nvPr/>
            </p:nvSpPr>
            <p:spPr>
              <a:xfrm>
                <a:off x="3275856" y="3223397"/>
                <a:ext cx="869982" cy="61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PE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s-PE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PE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P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s-P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s-PE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8" name="Rectángulo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3223397"/>
                <a:ext cx="869982" cy="61831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ángulo 8"/>
              <p:cNvSpPr/>
              <p:nvPr/>
            </p:nvSpPr>
            <p:spPr>
              <a:xfrm>
                <a:off x="741526" y="2628084"/>
                <a:ext cx="1940788" cy="5938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PE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s-PE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PE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PE" b="0" i="0" smtClean="0">
                              <a:latin typeface="Cambria Math" panose="02040503050406030204" pitchFamily="18" charset="0"/>
                            </a:rPr>
                            <m:t>         </m:t>
                          </m:r>
                          <m:r>
                            <a:rPr lang="es-PE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PE" b="0" i="1" smtClean="0">
                              <a:latin typeface="Cambria Math" panose="02040503050406030204" pitchFamily="18" charset="0"/>
                            </a:rPr>
                            <m:t>           </m:t>
                          </m:r>
                        </m:num>
                        <m:den>
                          <m:r>
                            <a:rPr lang="es-PE" b="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PE" i="1">
                              <a:latin typeface="Cambria Math" panose="02040503050406030204" pitchFamily="18" charset="0"/>
                            </a:rPr>
                            <m:t>         </m:t>
                          </m:r>
                        </m:den>
                      </m:f>
                    </m:oMath>
                  </m:oMathPara>
                </a14:m>
                <a:endParaRPr lang="es-PE" dirty="0"/>
              </a:p>
            </p:txBody>
          </p:sp>
        </mc:Choice>
        <mc:Fallback>
          <p:sp>
            <p:nvSpPr>
              <p:cNvPr id="9" name="Rectángul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526" y="2628084"/>
                <a:ext cx="1940788" cy="59381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ángulo 9"/>
              <p:cNvSpPr/>
              <p:nvPr/>
            </p:nvSpPr>
            <p:spPr>
              <a:xfrm>
                <a:off x="741526" y="3375490"/>
                <a:ext cx="1960024" cy="4278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PE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es-PE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PE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PE">
                            <a:latin typeface="Cambria Math" panose="02040503050406030204" pitchFamily="18" charset="0"/>
                          </a:rPr>
                          <m:t>         </m:t>
                        </m:r>
                        <m:r>
                          <a:rPr lang="es-PE" i="1">
                            <a:latin typeface="Cambria Math" panose="02040503050406030204" pitchFamily="18" charset="0"/>
                          </a:rPr>
                          <m:t>           </m:t>
                        </m:r>
                      </m:num>
                      <m:den>
                        <m:r>
                          <a:rPr lang="es-PE" i="1">
                            <a:latin typeface="Cambria Math" panose="02040503050406030204" pitchFamily="18" charset="0"/>
                          </a:rPr>
                          <m:t>          </m:t>
                        </m:r>
                      </m:den>
                    </m:f>
                  </m:oMath>
                </a14:m>
                <a:r>
                  <a:rPr lang="es-PE" dirty="0" smtClean="0"/>
                  <a:t>         ,</a:t>
                </a:r>
                <a:endParaRPr lang="es-PE" dirty="0"/>
              </a:p>
            </p:txBody>
          </p:sp>
        </mc:Choice>
        <mc:Fallback>
          <p:sp>
            <p:nvSpPr>
              <p:cNvPr id="10" name="Rectángulo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526" y="3375490"/>
                <a:ext cx="1960024" cy="427874"/>
              </a:xfrm>
              <a:prstGeom prst="rect">
                <a:avLst/>
              </a:prstGeom>
              <a:blipFill rotWithShape="0">
                <a:blip r:embed="rId6"/>
                <a:stretch>
                  <a:fillRect t="-7143" r="-1558" b="-10000"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93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6 Rectángulo"/>
          <p:cNvSpPr/>
          <p:nvPr/>
        </p:nvSpPr>
        <p:spPr>
          <a:xfrm>
            <a:off x="1331640" y="195486"/>
            <a:ext cx="6067003" cy="5750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2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RAZONES TRIGONOMÉTRICAS DE UN ÁNGULO AGUDO</a:t>
            </a:r>
            <a:endParaRPr lang="en-US" sz="20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18 Imagen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9592" y="1131591"/>
            <a:ext cx="2664296" cy="273630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ángulo 4"/>
              <p:cNvSpPr/>
              <p:nvPr/>
            </p:nvSpPr>
            <p:spPr>
              <a:xfrm>
                <a:off x="4572000" y="915566"/>
                <a:ext cx="1223347" cy="3744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s-PE" sz="140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eqArr>
                              <m:eqArrPr>
                                <m:ctrlPr>
                                  <a:rPr lang="es-PE" sz="1400" i="1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s-PE" sz="14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𝑠𝑒𝑛</m:t>
                                </m:r>
                                <m:r>
                                  <m:rPr>
                                    <m:nor/>
                                  </m:rPr>
                                  <a:rPr lang="es-PE" sz="1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 </m:t>
                                </m:r>
                                <m:r>
                                  <a:rPr lang="es-PE" sz="1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es-PE" sz="14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PE" sz="1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PE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</m:num>
                                  <m:den>
                                    <m:r>
                                      <a:rPr lang="es-PE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</m:den>
                                </m:f>
                              </m:e>
                              <m:e/>
                            </m:eqArr>
                          </m:e>
                        </m:mr>
                        <m:mr>
                          <m:e>
                            <m:eqArr>
                              <m:eqArrPr>
                                <m:ctrlPr>
                                  <a:rPr lang="es-PE" sz="140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m:rPr>
                                    <m:sty m:val="p"/>
                                  </m:rPr>
                                  <a:rPr lang="es-PE" sz="1400" i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  <m:r>
                                  <m:rPr>
                                    <m:nor/>
                                  </m:rPr>
                                  <a:rPr lang="es-PE" sz="1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 </m:t>
                                </m:r>
                                <m:r>
                                  <a:rPr lang="es-PE" sz="1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es-PE" sz="1400" i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PE" sz="1400" i="1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PE" sz="14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</m:num>
                                  <m:den>
                                    <m:r>
                                      <a:rPr lang="es-PE" sz="14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</m:den>
                                </m:f>
                              </m:e>
                              <m:e/>
                            </m:eqArr>
                          </m:e>
                        </m:mr>
                        <m:mr>
                          <m:e>
                            <m:eqArr>
                              <m:eqArrPr>
                                <m:ctrlPr>
                                  <a:rPr lang="es-PE" sz="1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m:rPr>
                                    <m:sty m:val="p"/>
                                  </m:rPr>
                                  <a:rPr lang="es-PE" sz="1400" i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tan</m:t>
                                </m:r>
                                <m:r>
                                  <m:rPr>
                                    <m:nor/>
                                  </m:rPr>
                                  <a:rPr lang="es-PE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 </m:t>
                                </m:r>
                                <m:r>
                                  <a:rPr lang="es-PE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es-PE" sz="1400" i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PE" sz="14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PE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</m:num>
                                  <m:den>
                                    <m:r>
                                      <a:rPr lang="es-PE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</m:den>
                                </m:f>
                              </m:e>
                              <m:e/>
                            </m:eqArr>
                          </m:e>
                        </m:mr>
                        <m:mr>
                          <m:e>
                            <m:eqArr>
                              <m:eqArrPr>
                                <m:ctrlPr>
                                  <a:rPr lang="es-PE" sz="1400" i="1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m:rPr>
                                    <m:sty m:val="p"/>
                                  </m:rPr>
                                  <a:rPr lang="es-PE" sz="1400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cot</m:t>
                                </m:r>
                                <m:r>
                                  <m:rPr>
                                    <m:nor/>
                                  </m:rPr>
                                  <a:rPr lang="es-PE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 </m:t>
                                </m:r>
                                <m:r>
                                  <a:rPr lang="es-PE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es-PE" sz="1400" i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PE" sz="14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PE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</m:num>
                                  <m:den>
                                    <m:r>
                                      <a:rPr lang="es-PE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</m:den>
                                </m:f>
                              </m:e>
                              <m:e/>
                            </m:eqArr>
                          </m:e>
                        </m:mr>
                        <m:mr>
                          <m:e>
                            <m:eqArr>
                              <m:eqArrPr>
                                <m:ctrlPr>
                                  <a:rPr lang="es-PE" sz="1400" i="1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m:rPr>
                                    <m:sty m:val="p"/>
                                  </m:rPr>
                                  <a:rPr lang="es-PE" sz="1400" i="0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sec</m:t>
                                </m:r>
                                <m:r>
                                  <m:rPr>
                                    <m:nor/>
                                  </m:rPr>
                                  <a:rPr lang="es-PE" sz="1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 </m:t>
                                </m:r>
                                <m:r>
                                  <a:rPr lang="es-PE" sz="1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es-PE" sz="1400" i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PE" sz="1400" i="1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PE" sz="14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</m:num>
                                  <m:den>
                                    <m:r>
                                      <a:rPr lang="es-PE" sz="14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</m:den>
                                </m:f>
                              </m:e>
                              <m:e/>
                            </m:eqArr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a:rPr lang="es-PE" sz="1400" i="0">
                                <a:latin typeface="Cambria Math" panose="02040503050406030204" pitchFamily="18" charset="0"/>
                              </a:rPr>
                              <m:t>csc</m:t>
                            </m:r>
                            <m:r>
                              <m:rPr>
                                <m:nor/>
                              </m:rPr>
                              <a:rPr lang="es-PE" sz="1400" i="1">
                                <a:latin typeface="Cambria Math" panose="02040503050406030204" pitchFamily="18" charset="0"/>
                              </a:rPr>
                              <m:t> </m:t>
                            </m:r>
                            <m:r>
                              <a:rPr lang="es-PE" sz="1400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  <m:r>
                              <a:rPr lang="es-PE" sz="1400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s-PE" sz="1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s-PE" sz="1400" b="0" i="1" smtClean="0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  <m:r>
                                  <a:rPr lang="es-PE" sz="1400" b="0" i="1" smtClean="0"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</m:num>
                              <m:den>
                                <m:r>
                                  <a:rPr lang="es-PE" sz="1400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  <m:r>
                                  <a:rPr lang="es-PE" sz="1400" b="0" i="1" smtClean="0"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es-PE" sz="14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s-PE" sz="1400" b="0" i="1" smtClean="0"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</m:den>
                            </m:f>
                          </m:e>
                        </m:mr>
                      </m:m>
                    </m:oMath>
                  </m:oMathPara>
                </a14:m>
                <a:endParaRPr lang="es-PE" sz="1400" dirty="0"/>
              </a:p>
            </p:txBody>
          </p:sp>
        </mc:Choice>
        <mc:Fallback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915566"/>
                <a:ext cx="1223347" cy="374461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023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riángulo rectángulo 2"/>
          <p:cNvSpPr/>
          <p:nvPr/>
        </p:nvSpPr>
        <p:spPr>
          <a:xfrm flipH="1">
            <a:off x="2553667" y="267494"/>
            <a:ext cx="1876425" cy="1757363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ángulo 4"/>
              <p:cNvSpPr/>
              <p:nvPr/>
            </p:nvSpPr>
            <p:spPr>
              <a:xfrm>
                <a:off x="2411760" y="2620800"/>
                <a:ext cx="2631105" cy="17993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s-PE" i="1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s-PE" i="1">
                                <a:latin typeface="Cambria Math" panose="02040503050406030204" pitchFamily="18" charset="0"/>
                              </a:rPr>
                              <m:t>𝑠𝑒𝑛</m:t>
                            </m:r>
                            <m:r>
                              <m:rPr>
                                <m:nor/>
                              </m:rPr>
                              <a:rPr lang="es-PE" i="1">
                                <a:latin typeface="Cambria Math" panose="02040503050406030204" pitchFamily="18" charset="0"/>
                              </a:rPr>
                              <m:t> </m:t>
                            </m:r>
                            <m:r>
                              <a:rPr lang="es-PE" i="1">
                                <a:latin typeface="Cambria Math" panose="02040503050406030204" pitchFamily="18" charset="0"/>
                              </a:rPr>
                              <m:t>𝜙</m:t>
                            </m:r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s-PE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/>
                              <m:den/>
                            </m:f>
                            <m:r>
                              <m:rPr>
                                <m:nor/>
                              </m:rPr>
                              <a:rPr lang="es-PE" i="1">
                                <a:latin typeface="Cambria Math" panose="02040503050406030204" pitchFamily="18" charset="0"/>
                              </a:rPr>
                              <m:t>      </m:t>
                            </m:r>
                            <m:r>
                              <m:rPr>
                                <m:sty m:val="p"/>
                              </m:rPr>
                              <a:rPr lang="es-PE" i="0">
                                <a:latin typeface="Cambria Math" panose="02040503050406030204" pitchFamily="18" charset="0"/>
                              </a:rPr>
                              <m:t>csc</m:t>
                            </m:r>
                            <m:r>
                              <m:rPr>
                                <m:nor/>
                              </m:rPr>
                              <a:rPr lang="es-PE" i="1">
                                <a:latin typeface="Cambria Math" panose="02040503050406030204" pitchFamily="18" charset="0"/>
                              </a:rPr>
                              <m:t> </m:t>
                            </m:r>
                            <m:r>
                              <a:rPr lang="es-PE" i="1">
                                <a:latin typeface="Cambria Math" panose="02040503050406030204" pitchFamily="18" charset="0"/>
                              </a:rPr>
                              <m:t>𝜙</m:t>
                            </m:r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s-PE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/>
                              <m:den/>
                            </m:f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a:rPr lang="es-PE" i="0">
                                <a:latin typeface="Cambria Math" panose="02040503050406030204" pitchFamily="18" charset="0"/>
                              </a:rPr>
                              <m:t>cos</m:t>
                            </m:r>
                            <m:r>
                              <m:rPr>
                                <m:nor/>
                              </m:rPr>
                              <a:rPr lang="es-PE" i="1">
                                <a:latin typeface="Cambria Math" panose="02040503050406030204" pitchFamily="18" charset="0"/>
                              </a:rPr>
                              <m:t> </m:t>
                            </m:r>
                            <m:r>
                              <a:rPr lang="es-PE" i="1">
                                <a:latin typeface="Cambria Math" panose="02040503050406030204" pitchFamily="18" charset="0"/>
                              </a:rPr>
                              <m:t>𝜙</m:t>
                            </m:r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s-PE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/>
                              <m:den/>
                            </m:f>
                            <m:r>
                              <m:rPr>
                                <m:nor/>
                              </m:rPr>
                              <a:rPr lang="es-PE" i="1">
                                <a:latin typeface="Cambria Math" panose="02040503050406030204" pitchFamily="18" charset="0"/>
                              </a:rPr>
                              <m:t>      </m:t>
                            </m:r>
                            <m:r>
                              <m:rPr>
                                <m:sty m:val="p"/>
                              </m:rPr>
                              <a:rPr lang="es-PE" i="0">
                                <a:latin typeface="Cambria Math" panose="02040503050406030204" pitchFamily="18" charset="0"/>
                              </a:rPr>
                              <m:t>sec</m:t>
                            </m:r>
                            <m:r>
                              <m:rPr>
                                <m:nor/>
                              </m:rPr>
                              <a:rPr lang="es-PE" i="1">
                                <a:latin typeface="Cambria Math" panose="02040503050406030204" pitchFamily="18" charset="0"/>
                              </a:rPr>
                              <m:t> </m:t>
                            </m:r>
                            <m:r>
                              <a:rPr lang="es-PE" i="1">
                                <a:latin typeface="Cambria Math" panose="02040503050406030204" pitchFamily="18" charset="0"/>
                              </a:rPr>
                              <m:t>𝜙</m:t>
                            </m:r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s-PE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/>
                              <m:den/>
                            </m:f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a:rPr lang="es-PE" i="0">
                                <a:latin typeface="Cambria Math" panose="02040503050406030204" pitchFamily="18" charset="0"/>
                              </a:rPr>
                              <m:t>tan</m:t>
                            </m:r>
                            <m:r>
                              <m:rPr>
                                <m:nor/>
                              </m:rPr>
                              <a:rPr lang="es-PE" i="1">
                                <a:latin typeface="Cambria Math" panose="02040503050406030204" pitchFamily="18" charset="0"/>
                              </a:rPr>
                              <m:t> </m:t>
                            </m:r>
                            <m:r>
                              <a:rPr lang="es-PE" i="1">
                                <a:latin typeface="Cambria Math" panose="02040503050406030204" pitchFamily="18" charset="0"/>
                              </a:rPr>
                              <m:t>𝜙</m:t>
                            </m:r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s-PE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/>
                              <m:den/>
                            </m:f>
                            <m:r>
                              <m:rPr>
                                <m:nor/>
                              </m:rPr>
                              <a:rPr lang="es-PE" i="1">
                                <a:latin typeface="Cambria Math" panose="02040503050406030204" pitchFamily="18" charset="0"/>
                              </a:rPr>
                              <m:t>        </m:t>
                            </m:r>
                            <m:r>
                              <m:rPr>
                                <m:sty m:val="p"/>
                              </m:rPr>
                              <a:rPr lang="es-PE" i="0">
                                <a:latin typeface="Cambria Math" panose="02040503050406030204" pitchFamily="18" charset="0"/>
                              </a:rPr>
                              <m:t>cot</m:t>
                            </m:r>
                            <m:r>
                              <m:rPr>
                                <m:nor/>
                              </m:rPr>
                              <a:rPr lang="es-PE" i="1">
                                <a:latin typeface="Cambria Math" panose="02040503050406030204" pitchFamily="18" charset="0"/>
                              </a:rPr>
                              <m:t> </m:t>
                            </m:r>
                            <m:r>
                              <a:rPr lang="es-PE" i="1">
                                <a:latin typeface="Cambria Math" panose="02040503050406030204" pitchFamily="18" charset="0"/>
                              </a:rPr>
                              <m:t>𝜙</m:t>
                            </m:r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s-PE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/>
                              <m:den/>
                            </m:f>
                          </m:e>
                        </m:mr>
                      </m:m>
                    </m:oMath>
                  </m:oMathPara>
                </a14:m>
                <a:endParaRPr lang="es-PE" dirty="0"/>
              </a:p>
            </p:txBody>
          </p:sp>
        </mc:Choice>
        <mc:Fallback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2620800"/>
                <a:ext cx="2631105" cy="179933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ángulo 5"/>
              <p:cNvSpPr/>
              <p:nvPr/>
            </p:nvSpPr>
            <p:spPr>
              <a:xfrm>
                <a:off x="323528" y="915566"/>
                <a:ext cx="1223347" cy="3744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s-PE" sz="140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eqArr>
                              <m:eqArrPr>
                                <m:ctrlPr>
                                  <a:rPr lang="es-PE" sz="1400" i="1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s-PE" sz="14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𝑠𝑒𝑛</m:t>
                                </m:r>
                                <m:r>
                                  <m:rPr>
                                    <m:nor/>
                                  </m:rPr>
                                  <a:rPr lang="es-PE" sz="1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 </m:t>
                                </m:r>
                                <m:r>
                                  <a:rPr lang="es-PE" sz="1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es-PE" sz="14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PE" sz="14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PE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</m:num>
                                  <m:den>
                                    <m:r>
                                      <a:rPr lang="es-PE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</m:den>
                                </m:f>
                              </m:e>
                              <m:e/>
                            </m:eqArr>
                          </m:e>
                        </m:mr>
                        <m:mr>
                          <m:e>
                            <m:eqArr>
                              <m:eqArrPr>
                                <m:ctrlPr>
                                  <a:rPr lang="es-PE" sz="1400" i="1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m:rPr>
                                    <m:sty m:val="p"/>
                                  </m:rPr>
                                  <a:rPr lang="es-PE" sz="1400" i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  <m:r>
                                  <m:rPr>
                                    <m:nor/>
                                  </m:rPr>
                                  <a:rPr lang="es-PE" sz="1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 </m:t>
                                </m:r>
                                <m:r>
                                  <a:rPr lang="es-PE" sz="1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es-PE" sz="1400" i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PE" sz="1400" i="1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PE" sz="14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</m:num>
                                  <m:den>
                                    <m:r>
                                      <a:rPr lang="es-PE" sz="14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</m:den>
                                </m:f>
                              </m:e>
                              <m:e/>
                            </m:eqArr>
                          </m:e>
                        </m:mr>
                        <m:mr>
                          <m:e>
                            <m:eqArr>
                              <m:eqArrPr>
                                <m:ctrlPr>
                                  <a:rPr lang="es-PE" sz="140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m:rPr>
                                    <m:sty m:val="p"/>
                                  </m:rPr>
                                  <a:rPr lang="es-PE" sz="1400" i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tan</m:t>
                                </m:r>
                                <m:r>
                                  <m:rPr>
                                    <m:nor/>
                                  </m:rPr>
                                  <a:rPr lang="es-PE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 </m:t>
                                </m:r>
                                <m:r>
                                  <a:rPr lang="es-PE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es-PE" sz="1400" i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PE" sz="14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PE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</m:num>
                                  <m:den>
                                    <m:r>
                                      <a:rPr lang="es-PE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</m:den>
                                </m:f>
                              </m:e>
                              <m:e/>
                            </m:eqArr>
                          </m:e>
                        </m:mr>
                        <m:mr>
                          <m:e>
                            <m:eqArr>
                              <m:eqArrPr>
                                <m:ctrlPr>
                                  <a:rPr lang="es-PE" sz="1400" i="1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m:rPr>
                                    <m:sty m:val="p"/>
                                  </m:rPr>
                                  <a:rPr lang="es-PE" sz="1400" i="0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cot</m:t>
                                </m:r>
                                <m:r>
                                  <m:rPr>
                                    <m:nor/>
                                  </m:rPr>
                                  <a:rPr lang="es-PE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 </m:t>
                                </m:r>
                                <m:r>
                                  <a:rPr lang="es-PE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es-PE" sz="1400" i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PE" sz="14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PE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</m:num>
                                  <m:den>
                                    <m:r>
                                      <a:rPr lang="es-PE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𝑂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</m:den>
                                </m:f>
                              </m:e>
                              <m:e/>
                            </m:eqArr>
                          </m:e>
                        </m:mr>
                        <m:mr>
                          <m:e>
                            <m:eqArr>
                              <m:eqArrPr>
                                <m:ctrlPr>
                                  <a:rPr lang="es-PE" sz="1400" i="1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m:rPr>
                                    <m:sty m:val="p"/>
                                  </m:rPr>
                                  <a:rPr lang="es-PE" sz="1400" i="0" smtClean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sec</m:t>
                                </m:r>
                                <m:r>
                                  <m:rPr>
                                    <m:nor/>
                                  </m:rPr>
                                  <a:rPr lang="es-PE" sz="1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 </m:t>
                                </m:r>
                                <m:r>
                                  <a:rPr lang="es-PE" sz="1400" i="1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es-PE" sz="1400" i="0">
                                    <a:solidFill>
                                      <a:srgbClr val="0070C0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s-PE" sz="1400" i="1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PE" sz="14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</m:num>
                                  <m:den>
                                    <m:r>
                                      <a:rPr lang="es-PE" sz="14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</m:t>
                                    </m:r>
                                    <m:r>
                                      <a:rPr lang="es-PE" sz="1400" b="0" i="1" smtClean="0">
                                        <a:solidFill>
                                          <a:srgbClr val="0070C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</m:den>
                                </m:f>
                              </m:e>
                              <m:e/>
                            </m:eqArr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a:rPr lang="es-PE" sz="1400" i="0">
                                <a:latin typeface="Cambria Math" panose="02040503050406030204" pitchFamily="18" charset="0"/>
                              </a:rPr>
                              <m:t>csc</m:t>
                            </m:r>
                            <m:r>
                              <m:rPr>
                                <m:nor/>
                              </m:rPr>
                              <a:rPr lang="es-PE" sz="1400" i="1">
                                <a:latin typeface="Cambria Math" panose="02040503050406030204" pitchFamily="18" charset="0"/>
                              </a:rPr>
                              <m:t> </m:t>
                            </m:r>
                            <m:r>
                              <a:rPr lang="es-PE" sz="1400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  <m:r>
                              <a:rPr lang="es-PE" sz="1400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s-PE" sz="1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s-PE" sz="1400" b="0" i="1" smtClean="0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  <m:r>
                                  <a:rPr lang="es-PE" sz="1400" b="0" i="1" smtClean="0"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</m:num>
                              <m:den>
                                <m:r>
                                  <a:rPr lang="es-PE" sz="1400" b="0" i="1" smtClean="0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  <m:r>
                                  <a:rPr lang="es-PE" sz="1400" b="0" i="1" smtClean="0"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es-PE" sz="1400" b="0" i="1" smtClean="0">
                                    <a:latin typeface="Cambria Math" panose="02040503050406030204" pitchFamily="18" charset="0"/>
                                  </a:rPr>
                                  <m:t>𝑂</m:t>
                                </m:r>
                                <m:r>
                                  <a:rPr lang="es-PE" sz="1400" b="0" i="1" smtClean="0"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</m:den>
                            </m:f>
                          </m:e>
                        </m:mr>
                      </m:m>
                    </m:oMath>
                  </m:oMathPara>
                </a14:m>
                <a:endParaRPr lang="es-PE" sz="1400" dirty="0"/>
              </a:p>
            </p:txBody>
          </p:sp>
        </mc:Choice>
        <mc:Fallback>
          <p:sp>
            <p:nvSpPr>
              <p:cNvPr id="6" name="Rectángu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915566"/>
                <a:ext cx="1223347" cy="374461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ángulo 6"/>
          <p:cNvSpPr/>
          <p:nvPr/>
        </p:nvSpPr>
        <p:spPr>
          <a:xfrm flipH="1">
            <a:off x="4252885" y="1880841"/>
            <a:ext cx="177207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ángulo 7"/>
              <p:cNvSpPr/>
              <p:nvPr/>
            </p:nvSpPr>
            <p:spPr>
              <a:xfrm>
                <a:off x="4401627" y="915566"/>
                <a:ext cx="37459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PE" b="0" i="1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s-PE" dirty="0"/>
              </a:p>
            </p:txBody>
          </p:sp>
        </mc:Choice>
        <mc:Fallback>
          <p:sp>
            <p:nvSpPr>
              <p:cNvPr id="8" name="Rectángulo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1627" y="915566"/>
                <a:ext cx="37459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ángulo 8"/>
              <p:cNvSpPr/>
              <p:nvPr/>
            </p:nvSpPr>
            <p:spPr>
              <a:xfrm>
                <a:off x="3396001" y="1986281"/>
                <a:ext cx="4940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PE" b="0" i="1" smtClean="0">
                          <a:latin typeface="Cambria Math" panose="02040503050406030204" pitchFamily="18" charset="0"/>
                        </a:rPr>
                        <m:t>24</m:t>
                      </m:r>
                    </m:oMath>
                  </m:oMathPara>
                </a14:m>
                <a:endParaRPr lang="es-PE" dirty="0"/>
              </a:p>
            </p:txBody>
          </p:sp>
        </mc:Choice>
        <mc:Fallback>
          <p:sp>
            <p:nvSpPr>
              <p:cNvPr id="9" name="Rectángul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6001" y="1986281"/>
                <a:ext cx="49404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ángulo 9"/>
              <p:cNvSpPr/>
              <p:nvPr/>
            </p:nvSpPr>
            <p:spPr>
              <a:xfrm>
                <a:off x="5242343" y="311812"/>
                <a:ext cx="324217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PE" b="0" i="1" smtClean="0">
                          <a:latin typeface="Cambria Math" panose="02040503050406030204" pitchFamily="18" charset="0"/>
                        </a:rPr>
                        <m:t>𝑃𝑜𝑟</m:t>
                      </m:r>
                      <m:r>
                        <a:rPr lang="es-PE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PE" b="0" i="1" smtClean="0">
                          <a:latin typeface="Cambria Math" panose="02040503050406030204" pitchFamily="18" charset="0"/>
                        </a:rPr>
                        <m:t>𝑒𝑙</m:t>
                      </m:r>
                      <m:r>
                        <a:rPr lang="es-PE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PE" b="0" i="1" smtClean="0">
                          <a:latin typeface="Cambria Math" panose="02040503050406030204" pitchFamily="18" charset="0"/>
                        </a:rPr>
                        <m:t>𝑡𝑒𝑜𝑟𝑒𝑚𝑎</m:t>
                      </m:r>
                      <m:r>
                        <a:rPr lang="es-PE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PE" b="0" i="1" smtClean="0">
                          <a:latin typeface="Cambria Math" panose="02040503050406030204" pitchFamily="18" charset="0"/>
                        </a:rPr>
                        <m:t>𝑑𝑒</m:t>
                      </m:r>
                      <m:r>
                        <a:rPr lang="es-PE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s-PE" b="0" i="1" smtClean="0">
                          <a:latin typeface="Cambria Math" panose="02040503050406030204" pitchFamily="18" charset="0"/>
                        </a:rPr>
                        <m:t>𝑃𝑖𝑡</m:t>
                      </m:r>
                      <m:r>
                        <a:rPr lang="es-PE" b="0" i="1" smtClean="0"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es-PE" b="0" i="1" smtClean="0">
                          <a:latin typeface="Cambria Math" panose="02040503050406030204" pitchFamily="18" charset="0"/>
                        </a:rPr>
                        <m:t>𝑔𝑜𝑟𝑎𝑠</m:t>
                      </m:r>
                      <m:r>
                        <a:rPr lang="es-PE" b="0" i="1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s-PE" dirty="0"/>
              </a:p>
            </p:txBody>
          </p:sp>
        </mc:Choice>
        <mc:Fallback>
          <p:sp>
            <p:nvSpPr>
              <p:cNvPr id="10" name="Rectángulo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2343" y="311812"/>
                <a:ext cx="3242170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ángulo 10"/>
              <p:cNvSpPr/>
              <p:nvPr/>
            </p:nvSpPr>
            <p:spPr>
              <a:xfrm>
                <a:off x="5743903" y="817109"/>
                <a:ext cx="1760547" cy="9355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s-PE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sSup>
                              <m:sSupPr>
                                <m:ctrlPr>
                                  <a:rPr lang="es-PE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PE" i="1">
                                    <a:latin typeface="Cambria Math" panose="02040503050406030204" pitchFamily="18" charset="0"/>
                                  </a:rPr>
                                  <m:t>𝐻</m:t>
                                </m:r>
                              </m:e>
                              <m:sup>
                                <m:r>
                                  <a:rPr lang="es-PE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p>
                              <m:sSupPr>
                                <m:ctrlPr>
                                  <a:rPr lang="es-PE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PE" i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  <m:sup>
                                <m:r>
                                  <a:rPr lang="es-PE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s-PE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PE" i="0">
                                    <a:latin typeface="Cambria Math" panose="02040503050406030204" pitchFamily="18" charset="0"/>
                                  </a:rPr>
                                  <m:t>24</m:t>
                                </m:r>
                              </m:e>
                              <m:sup>
                                <m:r>
                                  <a:rPr lang="es-PE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mr>
                        <m:mr>
                          <m:e>
                            <m:r>
                              <a:rPr lang="es-PE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ad>
                              <m:radPr>
                                <m:degHide m:val="on"/>
                                <m:ctrlPr>
                                  <a:rPr lang="es-PE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s-PE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PE" i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e>
                                  <m:sup>
                                    <m:r>
                                      <a:rPr lang="es-PE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s-PE" i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s-PE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s-PE" i="0">
                                        <a:latin typeface="Cambria Math" panose="02040503050406030204" pitchFamily="18" charset="0"/>
                                      </a:rPr>
                                      <m:t>24</m:t>
                                    </m:r>
                                  </m:e>
                                  <m:sup>
                                    <m:r>
                                      <a:rPr lang="es-PE" i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rad>
                          </m:e>
                        </m:mr>
                        <m:mr>
                          <m:e>
                            <m:r>
                              <a:rPr lang="es-PE" i="1">
                                <a:latin typeface="Cambria Math" panose="02040503050406030204" pitchFamily="18" charset="0"/>
                              </a:rPr>
                              <m:t>𝐻</m:t>
                            </m:r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=25</m:t>
                            </m:r>
                          </m:e>
                        </m:mr>
                      </m:m>
                    </m:oMath>
                  </m:oMathPara>
                </a14:m>
                <a:endParaRPr lang="es-PE" dirty="0"/>
              </a:p>
            </p:txBody>
          </p:sp>
        </mc:Choice>
        <mc:Fallback>
          <p:sp>
            <p:nvSpPr>
              <p:cNvPr id="11" name="Rectángulo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3903" y="817109"/>
                <a:ext cx="1760547" cy="93557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897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7 CuadroTexto"/>
          <p:cNvSpPr txBox="1"/>
          <p:nvPr/>
        </p:nvSpPr>
        <p:spPr>
          <a:xfrm>
            <a:off x="1324397" y="130256"/>
            <a:ext cx="471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Si</a:t>
            </a:r>
            <a:r>
              <a:rPr lang="es-PE" b="1" dirty="0" smtClean="0"/>
              <a:t>:</a:t>
            </a:r>
            <a:endParaRPr lang="es-PE" b="1" dirty="0"/>
          </a:p>
        </p:txBody>
      </p:sp>
      <p:sp>
        <p:nvSpPr>
          <p:cNvPr id="3" name="27 CuadroTexto"/>
          <p:cNvSpPr txBox="1"/>
          <p:nvPr/>
        </p:nvSpPr>
        <p:spPr>
          <a:xfrm>
            <a:off x="1324397" y="563633"/>
            <a:ext cx="15287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Determina:</a:t>
            </a:r>
            <a:endParaRPr lang="es-PE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ángulo 3"/>
              <p:cNvSpPr/>
              <p:nvPr/>
            </p:nvSpPr>
            <p:spPr>
              <a:xfrm>
                <a:off x="2493445" y="7071"/>
                <a:ext cx="2058897" cy="887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s-PE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a:rPr lang="es-PE" b="0" i="0" smtClean="0">
                                <a:latin typeface="Cambria Math" panose="02040503050406030204" pitchFamily="18" charset="0"/>
                              </a:rPr>
                              <m:t>csc</m:t>
                            </m:r>
                            <m:r>
                              <m:rPr>
                                <m:nor/>
                              </m:rPr>
                              <a:rPr lang="es-PE" i="1">
                                <a:latin typeface="Cambria Math" panose="02040503050406030204" pitchFamily="18" charset="0"/>
                              </a:rPr>
                              <m:t> </m:t>
                            </m:r>
                            <m:r>
                              <a:rPr lang="es-P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s-PE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s-PE" b="0" i="0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num>
                              <m:den>
                                <m:r>
                                  <a:rPr lang="es-PE" b="0" i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mr>
                        <m:mr>
                          <m:e>
                            <m:r>
                              <a:rPr lang="es-PE" i="1">
                                <a:latin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sSup>
                              <m:sSupPr>
                                <m:ctrlPr>
                                  <a:rPr lang="es-PE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s-PE" b="0" i="0" smtClean="0">
                                    <a:latin typeface="Cambria Math" panose="02040503050406030204" pitchFamily="18" charset="0"/>
                                  </a:rPr>
                                  <m:t>tan</m:t>
                                </m:r>
                              </m:e>
                              <m:sup>
                                <m:r>
                                  <a:rPr lang="es-PE" i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PE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s-PE" b="0" i="0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s-PE" i="1">
                                <a:latin typeface="Cambria Math" panose="02040503050406030204" pitchFamily="18" charset="0"/>
                              </a:rPr>
                              <m:t>𝑠𝑒</m:t>
                            </m:r>
                            <m:r>
                              <a:rPr lang="es-PE" b="0" i="1" smtClean="0">
                                <a:latin typeface="Cambria Math" panose="02040503050406030204" pitchFamily="18" charset="0"/>
                              </a:rPr>
                              <m:t>𝑛𝑥</m:t>
                            </m:r>
                          </m:e>
                        </m:mr>
                      </m:m>
                    </m:oMath>
                  </m:oMathPara>
                </a14:m>
                <a:endParaRPr lang="es-PE" dirty="0"/>
              </a:p>
            </p:txBody>
          </p:sp>
        </mc:Choice>
        <mc:Fallback>
          <p:sp>
            <p:nvSpPr>
              <p:cNvPr id="4" name="Rectá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3445" y="7071"/>
                <a:ext cx="2058897" cy="88761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ángulo 4"/>
          <p:cNvSpPr/>
          <p:nvPr/>
        </p:nvSpPr>
        <p:spPr>
          <a:xfrm>
            <a:off x="1342280" y="997010"/>
            <a:ext cx="12642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Resolución:</a:t>
            </a:r>
            <a:endParaRPr lang="es-PE" dirty="0">
              <a:solidFill>
                <a:srgbClr val="FF0000"/>
              </a:solidFill>
            </a:endParaRPr>
          </a:p>
        </p:txBody>
      </p:sp>
      <p:sp>
        <p:nvSpPr>
          <p:cNvPr id="6" name="Triángulo rectángulo 5"/>
          <p:cNvSpPr/>
          <p:nvPr/>
        </p:nvSpPr>
        <p:spPr>
          <a:xfrm flipH="1">
            <a:off x="505144" y="1501587"/>
            <a:ext cx="2131100" cy="1380433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" name="Rectángulo 6"/>
          <p:cNvSpPr/>
          <p:nvPr/>
        </p:nvSpPr>
        <p:spPr>
          <a:xfrm flipH="1">
            <a:off x="2459037" y="2738004"/>
            <a:ext cx="177207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ángulo 9"/>
              <p:cNvSpPr/>
              <p:nvPr/>
            </p:nvSpPr>
            <p:spPr>
              <a:xfrm>
                <a:off x="3517011" y="1366342"/>
                <a:ext cx="150316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PE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PE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s-PE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PE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PE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P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s-PE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PE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PE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s-PE" b="0" i="0" smtClean="0">
                              <a:latin typeface="Cambria Math" panose="02040503050406030204" pitchFamily="18" charset="0"/>
                            </a:rPr>
                            <m:t>c</m:t>
                          </m:r>
                        </m:e>
                        <m:sup>
                          <m:r>
                            <a:rPr lang="es-PE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PE" dirty="0"/>
              </a:p>
            </p:txBody>
          </p:sp>
        </mc:Choice>
        <mc:Fallback>
          <p:sp>
            <p:nvSpPr>
              <p:cNvPr id="10" name="Rectángulo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7011" y="1366342"/>
                <a:ext cx="1503168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ángulo 10"/>
              <p:cNvSpPr/>
              <p:nvPr/>
            </p:nvSpPr>
            <p:spPr>
              <a:xfrm>
                <a:off x="3517010" y="1837998"/>
                <a:ext cx="141673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PE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s-PE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s-PE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PE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s-PE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PE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s-PE" b="0" i="0" smtClean="0">
                              <a:latin typeface="Cambria Math" panose="02040503050406030204" pitchFamily="18" charset="0"/>
                            </a:rPr>
                            <m:t>c</m:t>
                          </m:r>
                        </m:e>
                        <m:sup>
                          <m:r>
                            <a:rPr lang="es-PE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PE" dirty="0"/>
              </a:p>
            </p:txBody>
          </p:sp>
        </mc:Choice>
        <mc:Fallback>
          <p:sp>
            <p:nvSpPr>
              <p:cNvPr id="11" name="Rectángulo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7010" y="1837998"/>
                <a:ext cx="1416733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ángulo 11"/>
              <p:cNvSpPr/>
              <p:nvPr/>
            </p:nvSpPr>
            <p:spPr>
              <a:xfrm>
                <a:off x="3537305" y="2246222"/>
                <a:ext cx="58791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PE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s-PE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s-PE" dirty="0"/>
              </a:p>
            </p:txBody>
          </p:sp>
        </mc:Choice>
        <mc:Fallback>
          <p:sp>
            <p:nvSpPr>
              <p:cNvPr id="12" name="Rectángulo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7305" y="2246222"/>
                <a:ext cx="587918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ángulo 12"/>
              <p:cNvSpPr/>
              <p:nvPr/>
            </p:nvSpPr>
            <p:spPr>
              <a:xfrm>
                <a:off x="1118289" y="3265976"/>
                <a:ext cx="1720023" cy="554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PE" sz="200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s-PE" sz="200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PE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PE" sz="2000" b="0" i="1" smtClean="0">
                            <a:latin typeface="Cambria Math" panose="02040503050406030204" pitchFamily="18" charset="0"/>
                          </a:rPr>
                          <m:t>         </m:t>
                        </m:r>
                      </m:num>
                      <m:den>
                        <m:r>
                          <a:rPr lang="es-PE" sz="2000" b="0" i="1" smtClean="0">
                            <a:latin typeface="Cambria Math" panose="02040503050406030204" pitchFamily="18" charset="0"/>
                          </a:rPr>
                          <m:t>    </m:t>
                        </m:r>
                      </m:den>
                    </m:f>
                  </m:oMath>
                </a14:m>
                <a:r>
                  <a:rPr lang="es-PE" sz="2000" dirty="0" smtClean="0">
                    <a:latin typeface="Latha" panose="020B0604020202020204" pitchFamily="34" charset="0"/>
                    <a:cs typeface="Latha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PE" sz="2000" i="1">
                            <a:latin typeface="Cambria Math" panose="02040503050406030204" pitchFamily="18" charset="0"/>
                          </a:rPr>
                        </m:ctrlPr>
                      </m:fPr>
                      <m:num/>
                      <m:den/>
                    </m:f>
                  </m:oMath>
                </a14:m>
                <a:endParaRPr lang="es-PE" sz="2000" dirty="0">
                  <a:latin typeface="Latha" panose="020B0604020202020204" pitchFamily="34" charset="0"/>
                  <a:cs typeface="Latha" panose="020B0604020202020204" pitchFamily="34" charset="0"/>
                </a:endParaRPr>
              </a:p>
            </p:txBody>
          </p:sp>
        </mc:Choice>
        <mc:Fallback>
          <p:sp>
            <p:nvSpPr>
              <p:cNvPr id="13" name="Rectángulo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8289" y="3265976"/>
                <a:ext cx="1720023" cy="554832"/>
              </a:xfrm>
              <a:prstGeom prst="rect">
                <a:avLst/>
              </a:prstGeom>
              <a:blipFill rotWithShape="0">
                <a:blip r:embed="rId6"/>
                <a:stretch>
                  <a:fillRect b="-10989"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ángulo 13"/>
              <p:cNvSpPr/>
              <p:nvPr/>
            </p:nvSpPr>
            <p:spPr>
              <a:xfrm>
                <a:off x="1118288" y="4020098"/>
                <a:ext cx="1869535" cy="8939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PE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𝑀</m:t>
                    </m:r>
                    <m:r>
                      <a:rPr lang="es-PE" sz="24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s-PE" sz="2400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PE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PE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62</m:t>
                        </m:r>
                      </m:num>
                      <m:den>
                        <m:r>
                          <a:rPr lang="es-PE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105</m:t>
                        </m:r>
                      </m:den>
                    </m:f>
                  </m:oMath>
                </a14:m>
                <a:endParaRPr lang="es-PE" sz="2400" dirty="0">
                  <a:latin typeface="Latha" panose="020B0604020202020204" pitchFamily="34" charset="0"/>
                  <a:cs typeface="Latha" panose="020B0604020202020204" pitchFamily="34" charset="0"/>
                </a:endParaRPr>
              </a:p>
              <a:p>
                <a:endParaRPr lang="es-PE" dirty="0"/>
              </a:p>
            </p:txBody>
          </p:sp>
        </mc:Choice>
        <mc:Fallback>
          <p:sp>
            <p:nvSpPr>
              <p:cNvPr id="14" name="Rectángulo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8288" y="4020098"/>
                <a:ext cx="1869535" cy="89396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883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259632" y="77314"/>
            <a:ext cx="724408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dirty="0" smtClean="0"/>
              <a:t>De </a:t>
            </a:r>
            <a:r>
              <a:rPr lang="es-ES_tradnl" dirty="0"/>
              <a:t>la altura de un faro se ve un bote en el mar con un ángulo de depresión de </a:t>
            </a:r>
            <a:r>
              <a:rPr lang="es-ES_tradnl" dirty="0" smtClean="0"/>
              <a:t>35</a:t>
            </a:r>
            <a:r>
              <a:rPr lang="es-ES_tradnl" dirty="0" smtClean="0"/>
              <a:t>°, </a:t>
            </a:r>
            <a:r>
              <a:rPr lang="es-ES_tradnl" dirty="0"/>
              <a:t>si dicho faro tiene  una altura de </a:t>
            </a:r>
            <a:r>
              <a:rPr lang="es-ES_tradnl" dirty="0" smtClean="0"/>
              <a:t>15m</a:t>
            </a:r>
            <a:r>
              <a:rPr lang="es-ES_tradnl" dirty="0"/>
              <a:t>. ¿A qué </a:t>
            </a:r>
            <a:r>
              <a:rPr lang="es-ES_tradnl" dirty="0"/>
              <a:t>distancia </a:t>
            </a:r>
            <a:r>
              <a:rPr lang="es-ES_tradnl" dirty="0"/>
              <a:t>se ubica el bote con respecto al pie del faro?</a:t>
            </a:r>
            <a:endParaRPr lang="es-ES" dirty="0"/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>
            <a:off x="928055" y="1405923"/>
            <a:ext cx="3427921" cy="13265"/>
          </a:xfrm>
          <a:prstGeom prst="line">
            <a:avLst/>
          </a:prstGeom>
          <a:noFill/>
          <a:ln w="9525">
            <a:solidFill>
              <a:srgbClr val="A5002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s-SV"/>
          </a:p>
        </p:txBody>
      </p:sp>
      <p:pic>
        <p:nvPicPr>
          <p:cNvPr id="11" name="Picture 13" descr="BD06678_"/>
          <p:cNvPicPr>
            <a:picLocks noChangeAspect="1" noChangeArrowheads="1"/>
          </p:cNvPicPr>
          <p:nvPr/>
        </p:nvPicPr>
        <p:blipFill>
          <a:blip r:embed="rId2" cstate="print">
            <a:lum bright="-6000"/>
          </a:blip>
          <a:srcRect/>
          <a:stretch>
            <a:fillRect/>
          </a:stretch>
        </p:blipFill>
        <p:spPr bwMode="auto">
          <a:xfrm>
            <a:off x="4067944" y="2570139"/>
            <a:ext cx="958007" cy="711590"/>
          </a:xfrm>
          <a:prstGeom prst="rect">
            <a:avLst/>
          </a:prstGeom>
          <a:noFill/>
        </p:spPr>
      </p:pic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928055" y="1419189"/>
            <a:ext cx="3139889" cy="1800634"/>
          </a:xfrm>
          <a:prstGeom prst="line">
            <a:avLst/>
          </a:prstGeom>
          <a:noFill/>
          <a:ln w="9525">
            <a:solidFill>
              <a:srgbClr val="A5002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s-SV"/>
          </a:p>
        </p:txBody>
      </p:sp>
      <p:sp>
        <p:nvSpPr>
          <p:cNvPr id="16" name="Line 19"/>
          <p:cNvSpPr>
            <a:spLocks noChangeShapeType="1"/>
          </p:cNvSpPr>
          <p:nvPr/>
        </p:nvSpPr>
        <p:spPr bwMode="auto">
          <a:xfrm>
            <a:off x="958806" y="3219823"/>
            <a:ext cx="3922868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s-SV"/>
          </a:p>
        </p:txBody>
      </p:sp>
      <p:pic>
        <p:nvPicPr>
          <p:cNvPr id="17" name="Picture 5" descr="BD05712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405924"/>
            <a:ext cx="1126540" cy="1875805"/>
          </a:xfrm>
          <a:prstGeom prst="rect">
            <a:avLst/>
          </a:prstGeom>
          <a:noFill/>
        </p:spPr>
      </p:pic>
      <p:sp>
        <p:nvSpPr>
          <p:cNvPr id="18" name="Line 22"/>
          <p:cNvSpPr>
            <a:spLocks noChangeShapeType="1"/>
          </p:cNvSpPr>
          <p:nvPr/>
        </p:nvSpPr>
        <p:spPr bwMode="auto">
          <a:xfrm>
            <a:off x="958806" y="3363838"/>
            <a:ext cx="3109138" cy="0"/>
          </a:xfrm>
          <a:prstGeom prst="line">
            <a:avLst/>
          </a:prstGeom>
          <a:noFill/>
          <a:ln w="9525">
            <a:solidFill>
              <a:srgbClr val="A5002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s-SV"/>
          </a:p>
        </p:txBody>
      </p:sp>
      <p:sp>
        <p:nvSpPr>
          <p:cNvPr id="19" name="Line 23"/>
          <p:cNvSpPr>
            <a:spLocks noChangeShapeType="1"/>
          </p:cNvSpPr>
          <p:nvPr/>
        </p:nvSpPr>
        <p:spPr bwMode="auto">
          <a:xfrm>
            <a:off x="603815" y="1395823"/>
            <a:ext cx="7745" cy="1896008"/>
          </a:xfrm>
          <a:prstGeom prst="line">
            <a:avLst/>
          </a:prstGeom>
          <a:noFill/>
          <a:ln w="9525">
            <a:solidFill>
              <a:srgbClr val="A5002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/>
          <a:lstStyle/>
          <a:p>
            <a:endParaRPr lang="es-SV"/>
          </a:p>
        </p:txBody>
      </p:sp>
      <p:sp>
        <p:nvSpPr>
          <p:cNvPr id="20" name="Rectángulo 19"/>
          <p:cNvSpPr/>
          <p:nvPr/>
        </p:nvSpPr>
        <p:spPr>
          <a:xfrm>
            <a:off x="1339605" y="968377"/>
            <a:ext cx="12642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Resolución:</a:t>
            </a:r>
            <a:endParaRPr lang="es-PE" dirty="0">
              <a:solidFill>
                <a:srgbClr val="FF0000"/>
              </a:solidFill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39475" y="1974494"/>
            <a:ext cx="603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/>
              <a:t>15m</a:t>
            </a:r>
            <a:endParaRPr lang="es-PE" dirty="0"/>
          </a:p>
        </p:txBody>
      </p:sp>
      <p:sp>
        <p:nvSpPr>
          <p:cNvPr id="22" name="Rectángulo 21"/>
          <p:cNvSpPr/>
          <p:nvPr/>
        </p:nvSpPr>
        <p:spPr>
          <a:xfrm>
            <a:off x="1380885" y="1395822"/>
            <a:ext cx="4972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/>
              <a:t>35°</a:t>
            </a:r>
            <a:endParaRPr lang="es-PE" dirty="0"/>
          </a:p>
        </p:txBody>
      </p:sp>
      <p:sp>
        <p:nvSpPr>
          <p:cNvPr id="23" name="Rectángulo 22"/>
          <p:cNvSpPr/>
          <p:nvPr/>
        </p:nvSpPr>
        <p:spPr>
          <a:xfrm>
            <a:off x="3148443" y="2881444"/>
            <a:ext cx="4972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/>
              <a:t>35°</a:t>
            </a:r>
            <a:endParaRPr lang="es-PE" dirty="0"/>
          </a:p>
        </p:txBody>
      </p:sp>
      <p:sp>
        <p:nvSpPr>
          <p:cNvPr id="24" name="Rectángulo 23"/>
          <p:cNvSpPr/>
          <p:nvPr/>
        </p:nvSpPr>
        <p:spPr>
          <a:xfrm>
            <a:off x="1978427" y="3445948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/>
              <a:t>d</a:t>
            </a:r>
            <a:endParaRPr lang="es-P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Rectángulo 25"/>
              <p:cNvSpPr/>
              <p:nvPr/>
            </p:nvSpPr>
            <p:spPr>
              <a:xfrm>
                <a:off x="5364088" y="1040115"/>
                <a:ext cx="1515222" cy="14500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s-PE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a:rPr lang="es-PE">
                                <a:latin typeface="Cambria Math" panose="02040503050406030204" pitchFamily="18" charset="0"/>
                              </a:rPr>
                              <m:t>tan</m:t>
                            </m:r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35°=</m:t>
                            </m:r>
                            <m:f>
                              <m:fPr>
                                <m:ctrlPr>
                                  <a:rPr lang="es-PE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s-PE" i="0">
                                    <a:latin typeface="Cambria Math" panose="02040503050406030204" pitchFamily="18" charset="0"/>
                                  </a:rPr>
                                  <m:t>15</m:t>
                                </m:r>
                              </m:num>
                              <m:den>
                                <m:r>
                                  <a:rPr lang="es-PE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den>
                            </m:f>
                          </m:e>
                        </m:mr>
                        <m:mr>
                          <m:e>
                            <m:r>
                              <a:rPr lang="es-PE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s-PE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s-PE" i="0">
                                    <a:latin typeface="Cambria Math" panose="02040503050406030204" pitchFamily="18" charset="0"/>
                                  </a:rPr>
                                  <m:t>15</m:t>
                                </m:r>
                              </m:num>
                              <m:den>
                                <m:r>
                                  <m:rPr>
                                    <m:sty m:val="p"/>
                                  </m:rPr>
                                  <a:rPr lang="es-PE" i="0">
                                    <a:latin typeface="Cambria Math" panose="02040503050406030204" pitchFamily="18" charset="0"/>
                                  </a:rPr>
                                  <m:t>tan</m:t>
                                </m:r>
                                <m:r>
                                  <a:rPr lang="es-PE" i="0">
                                    <a:latin typeface="Cambria Math" panose="02040503050406030204" pitchFamily="18" charset="0"/>
                                  </a:rPr>
                                  <m:t>35°</m:t>
                                </m:r>
                              </m:den>
                            </m:f>
                          </m:e>
                        </m:mr>
                        <m:mr>
                          <m:e>
                            <m:r>
                              <a:rPr lang="es-PE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m:rPr>
                                <m:nor/>
                              </m:rPr>
                              <a:rPr lang="es-PE" i="1">
                                <a:latin typeface="Cambria Math" panose="02040503050406030204" pitchFamily="18" charset="0"/>
                              </a:rPr>
                              <m:t> </m:t>
                            </m:r>
                            <m:r>
                              <a:rPr lang="es-PE" i="0">
                                <a:latin typeface="Cambria Math" panose="02040503050406030204" pitchFamily="18" charset="0"/>
                              </a:rPr>
                              <m:t>21,42</m:t>
                            </m:r>
                            <m:r>
                              <m:rPr>
                                <m:nor/>
                              </m:rPr>
                              <a:rPr lang="es-PE" i="1">
                                <a:latin typeface="Cambria Math" panose="02040503050406030204" pitchFamily="18" charset="0"/>
                              </a:rPr>
                              <m:t> </m:t>
                            </m:r>
                            <m:r>
                              <a:rPr lang="es-PE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</m:mr>
                      </m:m>
                    </m:oMath>
                  </m:oMathPara>
                </a14:m>
                <a:endParaRPr lang="es-PE" dirty="0"/>
              </a:p>
            </p:txBody>
          </p:sp>
        </mc:Choice>
        <mc:Fallback>
          <p:sp>
            <p:nvSpPr>
              <p:cNvPr id="26" name="Rectángulo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1040115"/>
                <a:ext cx="1515222" cy="145007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ángulo 26"/>
          <p:cNvSpPr/>
          <p:nvPr/>
        </p:nvSpPr>
        <p:spPr>
          <a:xfrm>
            <a:off x="5285584" y="2676782"/>
            <a:ext cx="34558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>
                <a:solidFill>
                  <a:srgbClr val="FF0000"/>
                </a:solidFill>
              </a:rPr>
              <a:t>Se ubica a 21,42 m del pie del faro.</a:t>
            </a:r>
            <a:endParaRPr lang="es-P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42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969</TotalTime>
  <Words>212</Words>
  <Application>Microsoft Office PowerPoint</Application>
  <PresentationFormat>Presentación en pantalla (16:9)</PresentationFormat>
  <Paragraphs>44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Britannic Bold</vt:lpstr>
      <vt:lpstr>Calibri</vt:lpstr>
      <vt:lpstr>Calibri Light</vt:lpstr>
      <vt:lpstr>Cambria Math</vt:lpstr>
      <vt:lpstr>Latha</vt:lpstr>
      <vt:lpstr>Times New Roman</vt:lpstr>
      <vt:lpstr>Tema de Office</vt:lpstr>
      <vt:lpstr> Ángulo Trigonométrico  Ángulos Verticales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Gonzales Espinoza, Brian O Neill</dc:creator>
  <cp:lastModifiedBy>User</cp:lastModifiedBy>
  <cp:revision>71</cp:revision>
  <dcterms:created xsi:type="dcterms:W3CDTF">2015-02-13T23:43:15Z</dcterms:created>
  <dcterms:modified xsi:type="dcterms:W3CDTF">2017-08-05T14:33:26Z</dcterms:modified>
</cp:coreProperties>
</file>