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7" r:id="rId2"/>
    <p:sldId id="261" r:id="rId3"/>
    <p:sldId id="264" r:id="rId4"/>
    <p:sldId id="265" r:id="rId5"/>
    <p:sldId id="266" r:id="rId6"/>
    <p:sldId id="267" r:id="rId7"/>
    <p:sldId id="268" r:id="rId8"/>
    <p:sldId id="269" r:id="rId9"/>
    <p:sldId id="258" r:id="rId10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88" d="100"/>
          <a:sy n="88" d="100"/>
        </p:scale>
        <p:origin x="106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05/08/2017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ndovestibular.com.br/articles/18/3/ECOLOGIA/Paacutegina3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s.dreamstime.com/foto-de-archivo-libre-de-regalas-el-hombre-d-ha-alcanzado-la-meta-image29709115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703919"/>
            <a:ext cx="5832648" cy="936104"/>
          </a:xfrm>
        </p:spPr>
        <p:txBody>
          <a:bodyPr>
            <a:noAutofit/>
          </a:bodyPr>
          <a:lstStyle/>
          <a:p>
            <a:r>
              <a:rPr lang="es-PE" sz="3600" b="1" dirty="0" smtClean="0"/>
              <a:t/>
            </a:r>
            <a:br>
              <a:rPr lang="es-PE" sz="3600" b="1" dirty="0" smtClean="0"/>
            </a:br>
            <a:r>
              <a:rPr lang="es-PE" sz="3600" b="1" dirty="0" smtClean="0"/>
              <a:t>Modelado de funciones   Exponenciales y Logarítmicas</a:t>
            </a:r>
            <a:endParaRPr lang="es-PE" sz="3600" b="1" dirty="0"/>
          </a:p>
        </p:txBody>
      </p:sp>
      <p:sp>
        <p:nvSpPr>
          <p:cNvPr id="3" name="2 Subtítulo"/>
          <p:cNvSpPr txBox="1">
            <a:spLocks/>
          </p:cNvSpPr>
          <p:nvPr/>
        </p:nvSpPr>
        <p:spPr>
          <a:xfrm>
            <a:off x="1403648" y="1707654"/>
            <a:ext cx="6038850" cy="1071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b="1" dirty="0" smtClean="0">
                <a:solidFill>
                  <a:srgbClr val="C00000"/>
                </a:solidFill>
              </a:rPr>
              <a:t>Pre Cálculo 1</a:t>
            </a:r>
          </a:p>
          <a:p>
            <a:r>
              <a:rPr lang="es-PE" sz="2800" dirty="0" smtClean="0">
                <a:solidFill>
                  <a:schemeClr val="tx1"/>
                </a:solidFill>
              </a:rPr>
              <a:t>Ing. </a:t>
            </a:r>
            <a:r>
              <a:rPr lang="es-PE" sz="2800" dirty="0" err="1" smtClean="0">
                <a:solidFill>
                  <a:schemeClr val="tx1"/>
                </a:solidFill>
              </a:rPr>
              <a:t>Abio</a:t>
            </a:r>
            <a:r>
              <a:rPr lang="es-PE" sz="2800" dirty="0" smtClean="0">
                <a:solidFill>
                  <a:schemeClr val="tx1"/>
                </a:solidFill>
              </a:rPr>
              <a:t> Alberto Alvarado Maldonado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871479" y="2779021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Semana 9</a:t>
            </a:r>
            <a:endParaRPr lang="es-PE" dirty="0"/>
          </a:p>
        </p:txBody>
      </p:sp>
      <p:pic>
        <p:nvPicPr>
          <p:cNvPr id="1026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148353"/>
            <a:ext cx="2808312" cy="190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611962" y="34897"/>
            <a:ext cx="2242454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3600" b="1" dirty="0" smtClean="0">
                <a:solidFill>
                  <a:srgbClr val="C00000"/>
                </a:solidFill>
                <a:latin typeface="+mn-lt"/>
              </a:rPr>
              <a:t>Propósito</a:t>
            </a:r>
            <a:endParaRPr lang="es-PE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827584" y="1059582"/>
            <a:ext cx="6912768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800" dirty="0" smtClean="0">
                <a:solidFill>
                  <a:schemeClr val="accent1">
                    <a:lumMod val="50000"/>
                  </a:schemeClr>
                </a:solidFill>
              </a:rPr>
              <a:t>Resolver  correctamente problemas de modelado </a:t>
            </a:r>
            <a:r>
              <a:rPr lang="es-PE" sz="2800" smtClean="0">
                <a:solidFill>
                  <a:schemeClr val="accent1">
                    <a:lumMod val="50000"/>
                  </a:schemeClr>
                </a:solidFill>
              </a:rPr>
              <a:t>de funciones exponenciales </a:t>
            </a:r>
            <a:r>
              <a:rPr lang="es-PE" sz="2800" dirty="0" smtClean="0">
                <a:solidFill>
                  <a:schemeClr val="accent1">
                    <a:lumMod val="50000"/>
                  </a:schemeClr>
                </a:solidFill>
              </a:rPr>
              <a:t>y logarítmicas. </a:t>
            </a:r>
            <a:endParaRPr lang="es-PE" dirty="0"/>
          </a:p>
        </p:txBody>
      </p:sp>
      <p:pic>
        <p:nvPicPr>
          <p:cNvPr id="8194" name="Picture 2" descr="Resultado de imagen para me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74" y="2542894"/>
            <a:ext cx="18288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4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44858" y="112954"/>
            <a:ext cx="380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Modelo de crecimiento exponencial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416646" y="1388431"/>
            <a:ext cx="3621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Modelo de decaimiento radiactivo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416646" y="2831538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Modelo Logístico</a:t>
            </a:r>
            <a:endParaRPr lang="es-P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1769669" y="581081"/>
                <a:ext cx="2915458" cy="556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d>
                            <m:dPr>
                              <m:ctrlPr>
                                <a:rPr lang="es-PE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b>
                      </m:sSub>
                      <m:r>
                        <a:rPr lang="es-PE" sz="28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s-PE" sz="28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PE" sz="28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  <m:sSup>
                        <m:sSupPr>
                          <m:ctrlP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</m:oMath>
                  </m:oMathPara>
                </a14:m>
                <a:endParaRPr lang="es-PE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669" y="581081"/>
                <a:ext cx="2915458" cy="5569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2103687" y="1938586"/>
                <a:ext cx="2752997" cy="556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d>
                            <m:dPr>
                              <m:ctrlPr>
                                <a:rPr lang="es-PE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b>
                      </m:sSub>
                      <m:r>
                        <a:rPr lang="es-PE" sz="28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PE" sz="28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s-PE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PE" sz="28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PE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𝑟𝑡</m:t>
                              </m:r>
                            </m:sup>
                          </m:sSup>
                          <m:r>
                            <a:rPr lang="es-PE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  <m:sup>
                          <m:r>
                            <a:rPr lang="es-PE" sz="28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s-PE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687" y="1938586"/>
                <a:ext cx="2752997" cy="5569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1918097" y="3200870"/>
                <a:ext cx="2854564" cy="9061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d>
                            <m:dPr>
                              <m:ctrlPr>
                                <a:rPr lang="es-PE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b>
                      </m:sSub>
                      <m:r>
                        <a:rPr lang="es-PE" sz="28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PE" sz="28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PE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sSup>
                            <m:sSupPr>
                              <m:ctrlPr>
                                <a:rPr lang="es-PE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PE" sz="2800" i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PE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𝑟𝑡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PE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097" y="3200870"/>
                <a:ext cx="2854564" cy="90614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77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5616" y="123478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200"/>
            </a:pPr>
            <a:r>
              <a:rPr lang="es-ES" dirty="0">
                <a:ea typeface="Times New Roman" panose="02020603050405020304" pitchFamily="18" charset="0"/>
                <a:cs typeface="Times New Roman" panose="02020603050405020304" pitchFamily="18" charset="0"/>
              </a:rPr>
              <a:t>Un granjero cuenta al inicio con 200 carneros, la tasa de crecimiento es de 13,24% anual, sigue un crecimiento exponencial.</a:t>
            </a:r>
            <a:endParaRPr lang="es-P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arenR"/>
              <a:tabLst>
                <a:tab pos="234315" algn="l"/>
                <a:tab pos="449580" algn="l"/>
              </a:tabLst>
            </a:pPr>
            <a:r>
              <a:rPr lang="es-ES" dirty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Determina el modelo de crecimiento.</a:t>
            </a:r>
            <a:endParaRPr lang="es-PE" dirty="0">
              <a:solidFill>
                <a:srgbClr val="000000"/>
              </a:solidFill>
              <a:ea typeface="Times New Roman" panose="02020603050405020304" pitchFamily="18" charset="0"/>
              <a:cs typeface="Rockwell" panose="02060603020205020403" pitchFamily="18" charset="0"/>
            </a:endParaRPr>
          </a:p>
          <a:p>
            <a:pPr marL="342900" lvl="0" indent="-342900" algn="just">
              <a:buFont typeface="+mj-lt"/>
              <a:buAutoNum type="alphaLcParenR"/>
              <a:tabLst>
                <a:tab pos="234315" algn="l"/>
                <a:tab pos="449580" algn="l"/>
              </a:tabLst>
            </a:pPr>
            <a:r>
              <a:rPr lang="es-ES" dirty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Determina la cantidad que tendrá en una década.</a:t>
            </a:r>
            <a:endParaRPr lang="es-PE" dirty="0">
              <a:solidFill>
                <a:srgbClr val="000000"/>
              </a:solidFill>
              <a:ea typeface="Times New Roman" panose="02020603050405020304" pitchFamily="18" charset="0"/>
              <a:cs typeface="Rockwell" panose="02060603020205020403" pitchFamily="18" charset="0"/>
            </a:endParaRPr>
          </a:p>
          <a:p>
            <a:pPr marL="342900" lvl="0" indent="-342900" algn="just">
              <a:buFont typeface="+mj-lt"/>
              <a:buAutoNum type="alphaLcParenR"/>
              <a:tabLst>
                <a:tab pos="234315" algn="l"/>
                <a:tab pos="449580" algn="l"/>
              </a:tabLst>
            </a:pPr>
            <a:r>
              <a:rPr lang="es-ES" dirty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¿En qué tiempo tendrá 500 carneros</a:t>
            </a:r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?</a:t>
            </a:r>
            <a:endParaRPr lang="es-PE" dirty="0">
              <a:solidFill>
                <a:srgbClr val="000000"/>
              </a:solidFill>
              <a:ea typeface="Times New Roman" panose="02020603050405020304" pitchFamily="18" charset="0"/>
              <a:cs typeface="Rockwell" panose="020606030202050204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ángulo 2"/>
              <p:cNvSpPr/>
              <p:nvPr/>
            </p:nvSpPr>
            <p:spPr>
              <a:xfrm>
                <a:off x="6660232" y="483518"/>
                <a:ext cx="2376264" cy="556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d>
                            <m:dPr>
                              <m:ctrlPr>
                                <a:rPr lang="es-PE" sz="28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sz="28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b>
                      </m:sSub>
                      <m:r>
                        <a:rPr lang="es-PE" sz="28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PE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s-PE" sz="28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PE" sz="28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b>
                      </m:sSub>
                      <m:sSup>
                        <m:sSupPr>
                          <m:ctrlPr>
                            <a:rPr lang="es-PE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PE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</m:oMath>
                  </m:oMathPara>
                </a14:m>
                <a:endParaRPr lang="es-PE" sz="28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483518"/>
                <a:ext cx="2376264" cy="5569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/>
          <p:cNvSpPr/>
          <p:nvPr/>
        </p:nvSpPr>
        <p:spPr>
          <a:xfrm>
            <a:off x="1547664" y="1583446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Solución: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03788" y="1952778"/>
            <a:ext cx="2705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a) </a:t>
            </a:r>
            <a:r>
              <a:rPr lang="es-ES" dirty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modelo de </a:t>
            </a:r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crecimiento:</a:t>
            </a:r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 </a:t>
            </a:r>
            <a:endParaRPr lang="es-P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ángulo 6"/>
              <p:cNvSpPr/>
              <p:nvPr/>
            </p:nvSpPr>
            <p:spPr>
              <a:xfrm>
                <a:off x="965645" y="2304750"/>
                <a:ext cx="11640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s-PE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P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=200</m:t>
                      </m:r>
                    </m:oMath>
                  </m:oMathPara>
                </a14:m>
                <a:endParaRPr lang="es-P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645" y="2304750"/>
                <a:ext cx="1164037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/>
              <p:cNvSpPr/>
              <p:nvPr/>
            </p:nvSpPr>
            <p:spPr>
              <a:xfrm>
                <a:off x="1115616" y="2691442"/>
                <a:ext cx="13422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0,1324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691442"/>
                <a:ext cx="134229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/>
          <p:cNvSpPr/>
          <p:nvPr/>
        </p:nvSpPr>
        <p:spPr>
          <a:xfrm>
            <a:off x="756383" y="3078134"/>
            <a:ext cx="1202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Por lo que: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/>
              <p:cNvSpPr/>
              <p:nvPr/>
            </p:nvSpPr>
            <p:spPr>
              <a:xfrm>
                <a:off x="668270" y="3460989"/>
                <a:ext cx="2679594" cy="4278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d>
                            <m:dPr>
                              <m:ctrlPr>
                                <a:rPr lang="es-PE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b>
                      </m:sSub>
                      <m:r>
                        <a:rPr lang="es-PE" sz="20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PE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00  </m:t>
                      </m:r>
                      <m:sSup>
                        <m:sSupPr>
                          <m:ctrlPr>
                            <a:rPr lang="es-P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PE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0,1324</m:t>
                          </m:r>
                          <m:r>
                            <a:rPr lang="es-P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PE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70" y="3460989"/>
                <a:ext cx="2679594" cy="42780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/>
          <p:cNvSpPr/>
          <p:nvPr/>
        </p:nvSpPr>
        <p:spPr>
          <a:xfrm>
            <a:off x="3543662" y="1952778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b</a:t>
            </a:r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) </a:t>
            </a:r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En 10 años:</a:t>
            </a:r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 </a:t>
            </a:r>
            <a:endParaRPr lang="es-P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ángulo 14"/>
              <p:cNvSpPr/>
              <p:nvPr/>
            </p:nvSpPr>
            <p:spPr>
              <a:xfrm>
                <a:off x="3767113" y="2263633"/>
                <a:ext cx="2679594" cy="4278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d>
                            <m:dPr>
                              <m:ctrlPr>
                                <a:rPr lang="es-PE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d>
                        </m:sub>
                      </m:sSub>
                      <m:r>
                        <a:rPr lang="es-PE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P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00  </m:t>
                      </m:r>
                      <m:sSup>
                        <m:sSupPr>
                          <m:ctrlP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P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0,1324 .  10</m:t>
                          </m:r>
                        </m:sup>
                      </m:sSup>
                    </m:oMath>
                  </m:oMathPara>
                </a14:m>
                <a:endParaRPr lang="es-PE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113" y="2263633"/>
                <a:ext cx="2679594" cy="42780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ángulo 15"/>
              <p:cNvSpPr/>
              <p:nvPr/>
            </p:nvSpPr>
            <p:spPr>
              <a:xfrm>
                <a:off x="3767113" y="2866329"/>
                <a:ext cx="1595693" cy="388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P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d>
                          <m:dPr>
                            <m:ctrlPr>
                              <a:rPr lang="es-P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P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d>
                      </m:sub>
                    </m:sSub>
                    <m:r>
                      <a:rPr lang="es-PE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PE" dirty="0" smtClean="0">
                    <a:solidFill>
                      <a:schemeClr val="tx1"/>
                    </a:solidFill>
                  </a:rPr>
                  <a:t> 751,68</a:t>
                </a:r>
                <a:endParaRPr lang="es-P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113" y="2866329"/>
                <a:ext cx="1595693" cy="388889"/>
              </a:xfrm>
              <a:prstGeom prst="rect">
                <a:avLst/>
              </a:prstGeom>
              <a:blipFill rotWithShape="0">
                <a:blip r:embed="rId7"/>
                <a:stretch>
                  <a:fillRect t="-6250" r="-1908" b="-20313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ángulo 16"/>
          <p:cNvSpPr/>
          <p:nvPr/>
        </p:nvSpPr>
        <p:spPr>
          <a:xfrm>
            <a:off x="3767113" y="3519466"/>
            <a:ext cx="315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En 10 </a:t>
            </a:r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años tendrá:751 carneros</a:t>
            </a:r>
            <a:endParaRPr lang="es-P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2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043608" y="843558"/>
            <a:ext cx="393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234315" algn="l"/>
                <a:tab pos="449580" algn="l"/>
              </a:tabLst>
            </a:pPr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c)</a:t>
            </a:r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 ¿En </a:t>
            </a:r>
            <a:r>
              <a:rPr lang="es-ES" dirty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qué tiempo tendrá 500 carneros?</a:t>
            </a:r>
            <a:endParaRPr lang="es-PE" dirty="0">
              <a:solidFill>
                <a:srgbClr val="000000"/>
              </a:solidFill>
              <a:ea typeface="Times New Roman" panose="02020603050405020304" pitchFamily="18" charset="0"/>
              <a:cs typeface="Rockwell" panose="02060603020205020403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11560" y="1419622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El modelo es: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/>
              <p:cNvSpPr/>
              <p:nvPr/>
            </p:nvSpPr>
            <p:spPr>
              <a:xfrm>
                <a:off x="1907704" y="1361145"/>
                <a:ext cx="2679594" cy="4278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d>
                            <m:dPr>
                              <m:ctrlPr>
                                <a:rPr lang="es-PE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b>
                      </m:sSub>
                      <m:r>
                        <a:rPr lang="es-PE" sz="20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PE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00  </m:t>
                      </m:r>
                      <m:sSup>
                        <m:sSupPr>
                          <m:ctrlPr>
                            <a:rPr lang="es-P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PE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0,1324</m:t>
                          </m:r>
                          <m:r>
                            <a:rPr lang="es-P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PE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361145"/>
                <a:ext cx="2679594" cy="42780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/>
          <p:cNvSpPr/>
          <p:nvPr/>
        </p:nvSpPr>
        <p:spPr>
          <a:xfrm>
            <a:off x="591479" y="1937209"/>
            <a:ext cx="1715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Reemplazamos: 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/>
              <p:cNvSpPr/>
              <p:nvPr/>
            </p:nvSpPr>
            <p:spPr>
              <a:xfrm>
                <a:off x="2555776" y="1951695"/>
                <a:ext cx="267959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es-PE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P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00  </m:t>
                      </m:r>
                      <m:sSup>
                        <m:sSupPr>
                          <m:ctrlP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P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0,1324</m:t>
                          </m:r>
                          <m: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PE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1951695"/>
                <a:ext cx="2679594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/>
          <p:cNvSpPr/>
          <p:nvPr/>
        </p:nvSpPr>
        <p:spPr>
          <a:xfrm>
            <a:off x="591479" y="2499742"/>
            <a:ext cx="2131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Dividimos entre 200: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ángulo 11"/>
              <p:cNvSpPr/>
              <p:nvPr/>
            </p:nvSpPr>
            <p:spPr>
              <a:xfrm>
                <a:off x="2723473" y="2491130"/>
                <a:ext cx="18002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2,5</m:t>
                      </m:r>
                      <m:r>
                        <a:rPr lang="es-PE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P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0,1324</m:t>
                          </m:r>
                          <m: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PE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473" y="2491130"/>
                <a:ext cx="180020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ángulo 12"/>
          <p:cNvSpPr/>
          <p:nvPr/>
        </p:nvSpPr>
        <p:spPr>
          <a:xfrm>
            <a:off x="618027" y="3017011"/>
            <a:ext cx="1437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Aplicamos </a:t>
            </a:r>
            <a:r>
              <a:rPr lang="es-E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ln</a:t>
            </a:r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/>
              <p:cNvSpPr/>
              <p:nvPr/>
            </p:nvSpPr>
            <p:spPr>
              <a:xfrm>
                <a:off x="2915816" y="3001622"/>
                <a:ext cx="218201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s-PE" sz="2000" b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ln</a:t>
                </a:r>
                <a14:m>
                  <m:oMath xmlns:m="http://schemas.openxmlformats.org/officeDocument/2006/math">
                    <m:r>
                      <a:rPr lang="es-PE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2,5</m:t>
                    </m:r>
                    <m:r>
                      <a:rPr lang="es-PE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s-PE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ln</m:t>
                    </m:r>
                    <m:sSup>
                      <m:sSupPr>
                        <m:ctrlPr>
                          <a:rPr lang="es-P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P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P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0,1324</m:t>
                        </m:r>
                        <m:r>
                          <a:rPr lang="es-P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s-PE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001622"/>
                <a:ext cx="2182019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2793" t="-7576" b="-25758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ángulo 14"/>
              <p:cNvSpPr/>
              <p:nvPr/>
            </p:nvSpPr>
            <p:spPr>
              <a:xfrm>
                <a:off x="2995611" y="3489410"/>
                <a:ext cx="218201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s-PE" sz="2000" b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ln</a:t>
                </a:r>
                <a14:m>
                  <m:oMath xmlns:m="http://schemas.openxmlformats.org/officeDocument/2006/math">
                    <m:r>
                      <a:rPr lang="es-PE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2,5</m:t>
                    </m:r>
                    <m:r>
                      <a:rPr lang="es-PE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PE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0,1324.</m:t>
                    </m:r>
                    <m:r>
                      <m:rPr>
                        <m:sty m:val="p"/>
                      </m:rPr>
                      <a:rPr lang="es-PE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endParaRPr lang="es-PE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611" y="3489410"/>
                <a:ext cx="2182019" cy="400110"/>
              </a:xfrm>
              <a:prstGeom prst="rect">
                <a:avLst/>
              </a:prstGeom>
              <a:blipFill rotWithShape="0">
                <a:blip r:embed="rId6"/>
                <a:stretch>
                  <a:fillRect l="-2793" t="-7576" b="-25758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ángulo 16"/>
              <p:cNvSpPr/>
              <p:nvPr/>
            </p:nvSpPr>
            <p:spPr>
              <a:xfrm>
                <a:off x="1590581" y="4051549"/>
                <a:ext cx="1325235" cy="6476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PE" i="0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2,5</m:t>
                          </m:r>
                        </m:num>
                        <m:den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1324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7" name="Rectá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581" y="4051549"/>
                <a:ext cx="1325235" cy="6476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ctor recto de flecha 18"/>
          <p:cNvCxnSpPr/>
          <p:nvPr/>
        </p:nvCxnSpPr>
        <p:spPr>
          <a:xfrm>
            <a:off x="3010621" y="4360704"/>
            <a:ext cx="2368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ángulo 19"/>
              <p:cNvSpPr/>
              <p:nvPr/>
            </p:nvSpPr>
            <p:spPr>
              <a:xfrm>
                <a:off x="3316343" y="4177879"/>
                <a:ext cx="11200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PE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b="0" i="0" smtClean="0">
                          <a:latin typeface="Cambria Math" panose="02040503050406030204" pitchFamily="18" charset="0"/>
                        </a:rPr>
                        <m:t>6,92 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343" y="4177879"/>
                <a:ext cx="112005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ángulo 20"/>
          <p:cNvSpPr/>
          <p:nvPr/>
        </p:nvSpPr>
        <p:spPr>
          <a:xfrm>
            <a:off x="5518150" y="1815506"/>
            <a:ext cx="32848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Times New Roman" panose="02020603050405020304" pitchFamily="18" charset="0"/>
                <a:cs typeface="Rockwell" panose="02060603020205020403" pitchFamily="18" charset="0"/>
              </a:rPr>
              <a:t>Por lo que:</a:t>
            </a:r>
          </a:p>
          <a:p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En 7 años se tendrá 500 carneros</a:t>
            </a:r>
            <a:endParaRPr lang="es-PE" dirty="0">
              <a:solidFill>
                <a:srgbClr val="FF0000"/>
              </a:solidFill>
            </a:endParaRPr>
          </a:p>
        </p:txBody>
      </p:sp>
      <p:cxnSp>
        <p:nvCxnSpPr>
          <p:cNvPr id="23" name="Conector recto 22"/>
          <p:cNvCxnSpPr/>
          <p:nvPr/>
        </p:nvCxnSpPr>
        <p:spPr>
          <a:xfrm>
            <a:off x="5235370" y="1815506"/>
            <a:ext cx="0" cy="2854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87624" y="267221"/>
            <a:ext cx="540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34950" algn="l"/>
                <a:tab pos="449263" algn="l"/>
              </a:tabLst>
            </a:pPr>
            <a:r>
              <a:rPr kumimoji="0" lang="es-ES" alt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La masa m(t) restante después de t días de una muestra de 60g de cierto material radiactivo está dada por: </a:t>
            </a:r>
            <a:endParaRPr kumimoji="0" lang="es-PE" altLang="es-P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84096"/>
              </p:ext>
            </p:extLst>
          </p:nvPr>
        </p:nvGraphicFramePr>
        <p:xfrm>
          <a:off x="6660232" y="267221"/>
          <a:ext cx="2232248" cy="461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" imgW="1079032" imgH="241195" progId="Equation.DSMT4">
                  <p:embed/>
                </p:oleObj>
              </mc:Choice>
              <mc:Fallback>
                <p:oleObj name="Equation" r:id="rId3" imgW="1079032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267221"/>
                        <a:ext cx="2232248" cy="4617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87624" y="913552"/>
            <a:ext cx="61926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34950" algn="l"/>
                <a:tab pos="449263" algn="l"/>
              </a:tabLst>
            </a:pPr>
            <a:r>
              <a:rPr kumimoji="0" lang="es-ES" alt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a) ¿Después de </a:t>
            </a:r>
            <a:r>
              <a:rPr kumimoji="0" lang="es-ES" alt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5 </a:t>
            </a:r>
            <a:r>
              <a:rPr kumimoji="0" lang="es-ES" alt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días cuál es la cantidad de muestra restante?</a:t>
            </a:r>
            <a:endParaRPr kumimoji="0" lang="es-PE" altLang="es-P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mbria Math" panose="020405030504060302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34950" algn="l"/>
                <a:tab pos="449263" algn="l"/>
              </a:tabLst>
            </a:pPr>
            <a:r>
              <a:rPr kumimoji="0" lang="es-ES" alt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b) ¿Después de </a:t>
            </a:r>
            <a:r>
              <a:rPr lang="es-ES" altLang="es-PE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r>
              <a:rPr kumimoji="0" lang="es-ES" alt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8 </a:t>
            </a:r>
            <a:r>
              <a:rPr kumimoji="0" lang="es-ES" alt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días cuál es la cantidad de muestra restante?</a:t>
            </a:r>
            <a:endParaRPr kumimoji="0" lang="es-PE" altLang="es-P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mbria Math" panose="020405030504060302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34950" algn="l"/>
                <a:tab pos="449263" algn="l"/>
              </a:tabLst>
            </a:pPr>
            <a:r>
              <a:rPr kumimoji="0" lang="es-ES" alt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c) Determina la vida media</a:t>
            </a:r>
            <a:endParaRPr kumimoji="0" lang="es-ES" altLang="es-P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mbria Math" panose="020405030504060302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83568" y="2113881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a) </a:t>
            </a:r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En 5 días:</a:t>
            </a:r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 </a:t>
            </a:r>
            <a:endParaRPr lang="es-P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/>
              <p:cNvSpPr/>
              <p:nvPr/>
            </p:nvSpPr>
            <p:spPr>
              <a:xfrm>
                <a:off x="890453" y="2516090"/>
                <a:ext cx="2538559" cy="432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d>
                            <m:dPr>
                              <m:ctrlPr>
                                <a:rPr lang="es-PE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sub>
                      </m:sSub>
                      <m:r>
                        <a:rPr lang="es-PE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60  </m:t>
                      </m:r>
                      <m:sSup>
                        <m:sSupPr>
                          <m:ctrlP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P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−0,0344 .  5</m:t>
                          </m:r>
                        </m:sup>
                      </m:sSup>
                    </m:oMath>
                  </m:oMathPara>
                </a14:m>
                <a:endParaRPr lang="es-PE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453" y="2516090"/>
                <a:ext cx="2538559" cy="4322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ángulo 7"/>
          <p:cNvSpPr/>
          <p:nvPr/>
        </p:nvSpPr>
        <p:spPr>
          <a:xfrm>
            <a:off x="907019" y="3680569"/>
            <a:ext cx="2584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En </a:t>
            </a:r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5 días habrá 50,5188 g</a:t>
            </a:r>
            <a:endParaRPr lang="es-P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ángulo 8"/>
              <p:cNvSpPr/>
              <p:nvPr/>
            </p:nvSpPr>
            <p:spPr>
              <a:xfrm>
                <a:off x="1043608" y="3037211"/>
                <a:ext cx="1797672" cy="388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P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d>
                          <m:dPr>
                            <m:ctrlPr>
                              <a:rPr lang="es-P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P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</m:sub>
                    </m:sSub>
                    <m:r>
                      <a:rPr lang="es-PE">
                        <a:latin typeface="Cambria Math" panose="02040503050406030204" pitchFamily="18" charset="0"/>
                      </a:rPr>
                      <m:t>=</m:t>
                    </m:r>
                    <m:r>
                      <a:rPr lang="es-PE" b="0" i="0" smtClean="0">
                        <a:latin typeface="Cambria Math" panose="02040503050406030204" pitchFamily="18" charset="0"/>
                      </a:rPr>
                      <m:t>50,5188</m:t>
                    </m:r>
                  </m:oMath>
                </a14:m>
                <a:r>
                  <a:rPr lang="es-PE" dirty="0" smtClean="0"/>
                  <a:t> </a:t>
                </a:r>
                <a:endParaRPr lang="es-PE" dirty="0"/>
              </a:p>
            </p:txBody>
          </p:sp>
        </mc:Choice>
        <mc:Fallback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037211"/>
                <a:ext cx="1797672" cy="38888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ángulo 9"/>
          <p:cNvSpPr/>
          <p:nvPr/>
        </p:nvSpPr>
        <p:spPr>
          <a:xfrm>
            <a:off x="4067944" y="2077550"/>
            <a:ext cx="149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b</a:t>
            </a:r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) </a:t>
            </a:r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En 38 días:</a:t>
            </a:r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 </a:t>
            </a:r>
            <a:endParaRPr lang="es-P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ángulo 10"/>
              <p:cNvSpPr/>
              <p:nvPr/>
            </p:nvSpPr>
            <p:spPr>
              <a:xfrm>
                <a:off x="4274828" y="2479759"/>
                <a:ext cx="2745443" cy="432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d>
                            <m:dPr>
                              <m:ctrlPr>
                                <a:rPr lang="es-PE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38</m:t>
                              </m:r>
                            </m:e>
                          </m:d>
                        </m:sub>
                      </m:sSub>
                      <m:r>
                        <a:rPr lang="es-PE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60  </m:t>
                      </m:r>
                      <m:sSup>
                        <m:sSupPr>
                          <m:ctrlP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P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−0,0344 .  38</m:t>
                          </m:r>
                        </m:sup>
                      </m:sSup>
                    </m:oMath>
                  </m:oMathPara>
                </a14:m>
                <a:endParaRPr lang="es-PE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828" y="2479759"/>
                <a:ext cx="2745443" cy="43223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ángulo 11"/>
          <p:cNvSpPr/>
          <p:nvPr/>
        </p:nvSpPr>
        <p:spPr>
          <a:xfrm>
            <a:off x="4291395" y="3644238"/>
            <a:ext cx="2701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En </a:t>
            </a:r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38 días habrá 16,2346 g</a:t>
            </a:r>
            <a:endParaRPr lang="es-P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/>
              <p:cNvSpPr/>
              <p:nvPr/>
            </p:nvSpPr>
            <p:spPr>
              <a:xfrm>
                <a:off x="4427984" y="3000880"/>
                <a:ext cx="1895455" cy="388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P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d>
                          <m:dPr>
                            <m:ctrlPr>
                              <a:rPr lang="es-P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P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PE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d>
                      </m:sub>
                    </m:sSub>
                    <m:r>
                      <a:rPr lang="es-PE">
                        <a:latin typeface="Cambria Math" panose="02040503050406030204" pitchFamily="18" charset="0"/>
                      </a:rPr>
                      <m:t>=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16,2346</m:t>
                    </m:r>
                  </m:oMath>
                </a14:m>
                <a:r>
                  <a:rPr lang="es-PE" dirty="0" smtClean="0"/>
                  <a:t> </a:t>
                </a:r>
                <a:endParaRPr lang="es-PE" dirty="0"/>
              </a:p>
            </p:txBody>
          </p:sp>
        </mc:Choice>
        <mc:Fallback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000880"/>
                <a:ext cx="1895455" cy="38888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ctor recto 14"/>
          <p:cNvCxnSpPr/>
          <p:nvPr/>
        </p:nvCxnSpPr>
        <p:spPr>
          <a:xfrm>
            <a:off x="3851920" y="2044673"/>
            <a:ext cx="0" cy="2255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90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200965" y="310638"/>
            <a:ext cx="66113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234315" algn="l"/>
                <a:tab pos="449580" algn="l"/>
              </a:tabLst>
            </a:pPr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c)</a:t>
            </a:r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 Vida media: es el tiempo en que el material radiactivo se redice a la mitad del inicial</a:t>
            </a:r>
            <a:endParaRPr lang="es-PE" dirty="0">
              <a:solidFill>
                <a:srgbClr val="000000"/>
              </a:solidFill>
              <a:ea typeface="Times New Roman" panose="02020603050405020304" pitchFamily="18" charset="0"/>
              <a:cs typeface="Rockwell" panose="02060603020205020403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83568" y="1203598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El modelo es:</a:t>
            </a:r>
            <a:endParaRPr lang="es-PE" dirty="0"/>
          </a:p>
        </p:txBody>
      </p:sp>
      <p:sp>
        <p:nvSpPr>
          <p:cNvPr id="9" name="Rectángulo 8"/>
          <p:cNvSpPr/>
          <p:nvPr/>
        </p:nvSpPr>
        <p:spPr>
          <a:xfrm>
            <a:off x="663487" y="1721185"/>
            <a:ext cx="1715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Reemplazamos: 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/>
              <p:cNvSpPr/>
              <p:nvPr/>
            </p:nvSpPr>
            <p:spPr>
              <a:xfrm>
                <a:off x="2742962" y="1691141"/>
                <a:ext cx="267959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s-PE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60  </m:t>
                      </m:r>
                      <m:sSup>
                        <m:sSupPr>
                          <m:ctrlP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PE" sz="2000" i="1">
                              <a:latin typeface="Cambria Math" panose="02040503050406030204" pitchFamily="18" charset="0"/>
                            </a:rPr>
                            <m:t>−0,0344</m:t>
                          </m:r>
                          <m: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PE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962" y="1691141"/>
                <a:ext cx="2679594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/>
          <p:cNvSpPr/>
          <p:nvPr/>
        </p:nvSpPr>
        <p:spPr>
          <a:xfrm>
            <a:off x="663487" y="2283718"/>
            <a:ext cx="2014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Dividimos entre 60: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ángulo 11"/>
              <p:cNvSpPr/>
              <p:nvPr/>
            </p:nvSpPr>
            <p:spPr>
              <a:xfrm>
                <a:off x="2795481" y="2275106"/>
                <a:ext cx="18002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z="20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P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,5</m:t>
                      </m:r>
                      <m:r>
                        <a:rPr lang="es-PE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PE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PE" sz="2000" i="1">
                              <a:latin typeface="Cambria Math" panose="02040503050406030204" pitchFamily="18" charset="0"/>
                            </a:rPr>
                            <m:t>−0,0344</m:t>
                          </m:r>
                          <m:r>
                            <a:rPr lang="es-PE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PE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481" y="2275106"/>
                <a:ext cx="180020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ángulo 12"/>
          <p:cNvSpPr/>
          <p:nvPr/>
        </p:nvSpPr>
        <p:spPr>
          <a:xfrm>
            <a:off x="690035" y="2800987"/>
            <a:ext cx="1437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Aplicamos </a:t>
            </a:r>
            <a:r>
              <a:rPr lang="es-E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ln</a:t>
            </a:r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/>
              <p:cNvSpPr/>
              <p:nvPr/>
            </p:nvSpPr>
            <p:spPr>
              <a:xfrm>
                <a:off x="2987824" y="2785598"/>
                <a:ext cx="226181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s-PE" sz="2000" b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ln</a:t>
                </a:r>
                <a14:m>
                  <m:oMath xmlns:m="http://schemas.openxmlformats.org/officeDocument/2006/math">
                    <m:r>
                      <a:rPr lang="es-PE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0,5</m:t>
                    </m:r>
                    <m:r>
                      <a:rPr lang="es-PE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s-PE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ln</m:t>
                    </m:r>
                    <m:sSup>
                      <m:sSupPr>
                        <m:ctrlPr>
                          <a:rPr lang="es-P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P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PE" sz="2000" i="1">
                            <a:latin typeface="Cambria Math" panose="02040503050406030204" pitchFamily="18" charset="0"/>
                          </a:rPr>
                          <m:t>−0,0344</m:t>
                        </m:r>
                        <m:r>
                          <a:rPr lang="es-PE" sz="20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s-PE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785598"/>
                <a:ext cx="2261814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2695" t="-9091" b="-25758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ángulo 14"/>
              <p:cNvSpPr/>
              <p:nvPr/>
            </p:nvSpPr>
            <p:spPr>
              <a:xfrm>
                <a:off x="3067619" y="3273386"/>
                <a:ext cx="218201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s-PE" sz="2000" b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ln0</a:t>
                </a:r>
                <a14:m>
                  <m:oMath xmlns:m="http://schemas.openxmlformats.org/officeDocument/2006/math">
                    <m:r>
                      <a:rPr lang="es-PE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,5</m:t>
                    </m:r>
                    <m:r>
                      <a:rPr lang="es-PE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PE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−0,0344.</m:t>
                    </m:r>
                    <m:r>
                      <m:rPr>
                        <m:sty m:val="p"/>
                      </m:rPr>
                      <a:rPr lang="es-PE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endParaRPr lang="es-PE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619" y="3273386"/>
                <a:ext cx="2182019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2793" t="-5172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ángulo 15"/>
              <p:cNvSpPr/>
              <p:nvPr/>
            </p:nvSpPr>
            <p:spPr>
              <a:xfrm>
                <a:off x="1662589" y="3835525"/>
                <a:ext cx="1498359" cy="6476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PE" i="0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,5</m:t>
                          </m:r>
                        </m:num>
                        <m:den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,0344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589" y="3835525"/>
                <a:ext cx="1498359" cy="6476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ector recto de flecha 16"/>
          <p:cNvCxnSpPr/>
          <p:nvPr/>
        </p:nvCxnSpPr>
        <p:spPr>
          <a:xfrm>
            <a:off x="3082629" y="4144680"/>
            <a:ext cx="2368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ángulo 17"/>
              <p:cNvSpPr/>
              <p:nvPr/>
            </p:nvSpPr>
            <p:spPr>
              <a:xfrm>
                <a:off x="3388351" y="3961855"/>
                <a:ext cx="1248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PE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b="0" i="0" smtClean="0">
                          <a:latin typeface="Cambria Math" panose="02040503050406030204" pitchFamily="18" charset="0"/>
                        </a:rPr>
                        <m:t>20,15 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351" y="3961855"/>
                <a:ext cx="124829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ángulo 18"/>
          <p:cNvSpPr/>
          <p:nvPr/>
        </p:nvSpPr>
        <p:spPr>
          <a:xfrm>
            <a:off x="5590158" y="1599482"/>
            <a:ext cx="30283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Times New Roman" panose="02020603050405020304" pitchFamily="18" charset="0"/>
                <a:cs typeface="Rockwell" panose="02060603020205020403" pitchFamily="18" charset="0"/>
              </a:rPr>
              <a:t>Por lo que:</a:t>
            </a:r>
          </a:p>
          <a:p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La vida media es de 20,15 días</a:t>
            </a:r>
            <a:endParaRPr lang="es-PE" dirty="0">
              <a:solidFill>
                <a:srgbClr val="FF0000"/>
              </a:solidFill>
            </a:endParaRPr>
          </a:p>
        </p:txBody>
      </p:sp>
      <p:cxnSp>
        <p:nvCxnSpPr>
          <p:cNvPr id="20" name="Conector recto 19"/>
          <p:cNvCxnSpPr/>
          <p:nvPr/>
        </p:nvCxnSpPr>
        <p:spPr>
          <a:xfrm>
            <a:off x="5307378" y="1599482"/>
            <a:ext cx="0" cy="2854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ángulo 20"/>
              <p:cNvSpPr/>
              <p:nvPr/>
            </p:nvSpPr>
            <p:spPr>
              <a:xfrm>
                <a:off x="2426301" y="1146867"/>
                <a:ext cx="2538559" cy="432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d>
                            <m:dPr>
                              <m:ctrlPr>
                                <a:rPr lang="es-PE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b>
                      </m:sSub>
                      <m:r>
                        <a:rPr lang="es-PE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60  </m:t>
                      </m:r>
                      <m:sSup>
                        <m:sSupPr>
                          <m:ctrlP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P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−0,0344 .  </m:t>
                          </m:r>
                          <m:r>
                            <a:rPr lang="es-P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PE" sz="2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1" name="Rectá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301" y="1146867"/>
                <a:ext cx="2538559" cy="43223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98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90625" y="49622"/>
            <a:ext cx="7556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200"/>
            </a:pPr>
            <a:r>
              <a:rPr lang="es-ES" dirty="0">
                <a:ea typeface="Times New Roman" panose="02020603050405020304" pitchFamily="18" charset="0"/>
                <a:cs typeface="Times New Roman" panose="02020603050405020304" pitchFamily="18" charset="0"/>
              </a:rPr>
              <a:t>El número de conejos de una granja después de t meses se modela mediante la </a:t>
            </a:r>
            <a:r>
              <a:rPr lang="es-E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función.</a:t>
            </a:r>
            <a:endParaRPr lang="es-PE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632292" y="377635"/>
            <a:ext cx="19037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sp>
        <p:nvSpPr>
          <p:cNvPr id="5" name="Rectángulo 4"/>
          <p:cNvSpPr/>
          <p:nvPr/>
        </p:nvSpPr>
        <p:spPr>
          <a:xfrm>
            <a:off x="1288596" y="614038"/>
            <a:ext cx="449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lphaLcParenR"/>
            </a:pPr>
            <a:r>
              <a:rPr lang="es-ES" dirty="0">
                <a:ea typeface="Times New Roman" panose="02020603050405020304" pitchFamily="18" charset="0"/>
                <a:cs typeface="Times New Roman" panose="02020603050405020304" pitchFamily="18" charset="0"/>
              </a:rPr>
              <a:t>¿Cuál fue el número inicial de conejos?</a:t>
            </a:r>
            <a:endParaRPr lang="es-P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s-ES" dirty="0">
                <a:ea typeface="Times New Roman" panose="02020603050405020304" pitchFamily="18" charset="0"/>
                <a:cs typeface="Times New Roman" panose="02020603050405020304" pitchFamily="18" charset="0"/>
              </a:rPr>
              <a:t>¿Cuántos conejos habrá en </a:t>
            </a:r>
            <a:r>
              <a:rPr lang="es-E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16 meses?</a:t>
            </a:r>
            <a:endParaRPr lang="es-P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/>
              <p:cNvSpPr/>
              <p:nvPr/>
            </p:nvSpPr>
            <p:spPr>
              <a:xfrm>
                <a:off x="6012160" y="555526"/>
                <a:ext cx="2301464" cy="622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25000</m:t>
                          </m:r>
                        </m:num>
                        <m:den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2+18</m:t>
                          </m:r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−0,38</m:t>
                              </m:r>
                              <m:r>
                                <a:rPr lang="es-PE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555526"/>
                <a:ext cx="2301464" cy="6229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/>
          <p:cNvSpPr/>
          <p:nvPr/>
        </p:nvSpPr>
        <p:spPr>
          <a:xfrm>
            <a:off x="395536" y="1373537"/>
            <a:ext cx="1635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a) </a:t>
            </a:r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Al inicio t=0:</a:t>
            </a:r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 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95536" y="3273226"/>
            <a:ext cx="2903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Inicialmente hay 125 conejos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779912" y="1337206"/>
            <a:ext cx="1713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b</a:t>
            </a:r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) </a:t>
            </a:r>
            <a:r>
              <a:rPr lang="es-ES" dirty="0" smtClean="0">
                <a:solidFill>
                  <a:srgbClr val="00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En 16 meses:</a:t>
            </a:r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 </a:t>
            </a:r>
            <a:endParaRPr lang="es-PE" dirty="0">
              <a:solidFill>
                <a:srgbClr val="FF0000"/>
              </a:solidFill>
            </a:endParaRPr>
          </a:p>
        </p:txBody>
      </p:sp>
      <p:cxnSp>
        <p:nvCxnSpPr>
          <p:cNvPr id="15" name="Conector recto 14"/>
          <p:cNvCxnSpPr/>
          <p:nvPr/>
        </p:nvCxnSpPr>
        <p:spPr>
          <a:xfrm>
            <a:off x="3563888" y="1304329"/>
            <a:ext cx="0" cy="2255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ángulo 15"/>
              <p:cNvSpPr/>
              <p:nvPr/>
            </p:nvSpPr>
            <p:spPr>
              <a:xfrm>
                <a:off x="681469" y="1808303"/>
                <a:ext cx="2461250" cy="622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25000</m:t>
                          </m:r>
                        </m:num>
                        <m:den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2+18</m:t>
                          </m:r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−0,38</m:t>
                              </m:r>
                              <m:r>
                                <a:rPr lang="es-PE" b="0" i="1" smtClean="0">
                                  <a:latin typeface="Cambria Math" panose="02040503050406030204" pitchFamily="18" charset="0"/>
                                </a:rPr>
                                <m:t> .  0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69" y="1808303"/>
                <a:ext cx="2461250" cy="6229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ángulo 16"/>
              <p:cNvSpPr/>
              <p:nvPr/>
            </p:nvSpPr>
            <p:spPr>
              <a:xfrm>
                <a:off x="681469" y="2534562"/>
                <a:ext cx="12947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PE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PE">
                        <a:latin typeface="Cambria Math" panose="02040503050406030204" pitchFamily="18" charset="0"/>
                      </a:rPr>
                      <m:t>(</m:t>
                    </m:r>
                    <m:r>
                      <a:rPr lang="es-PE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s-PE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es-PE" dirty="0" smtClean="0"/>
                  <a:t> 125</a:t>
                </a:r>
                <a:endParaRPr lang="es-PE" dirty="0"/>
              </a:p>
            </p:txBody>
          </p:sp>
        </mc:Choice>
        <mc:Fallback>
          <p:sp>
            <p:nvSpPr>
              <p:cNvPr id="17" name="Rectá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69" y="2534562"/>
                <a:ext cx="1294778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0000" r="-3302" b="-26667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ángulo 17"/>
          <p:cNvSpPr/>
          <p:nvPr/>
        </p:nvSpPr>
        <p:spPr>
          <a:xfrm>
            <a:off x="3985058" y="3264183"/>
            <a:ext cx="3151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a typeface="Times New Roman" panose="02020603050405020304" pitchFamily="18" charset="0"/>
                <a:cs typeface="Rockwell" panose="02060603020205020403" pitchFamily="18" charset="0"/>
              </a:rPr>
              <a:t>En 16 mese habrá 1228 conejos</a:t>
            </a:r>
            <a:endParaRPr lang="es-P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ángulo 18"/>
              <p:cNvSpPr/>
              <p:nvPr/>
            </p:nvSpPr>
            <p:spPr>
              <a:xfrm>
                <a:off x="4060245" y="1684357"/>
                <a:ext cx="2785058" cy="622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25000</m:t>
                          </m:r>
                        </m:num>
                        <m:den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2+18</m:t>
                          </m:r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−0,38</m:t>
                              </m:r>
                              <m:r>
                                <a:rPr lang="es-PE" b="0" i="1" smtClean="0">
                                  <a:latin typeface="Cambria Math" panose="02040503050406030204" pitchFamily="18" charset="0"/>
                                </a:rPr>
                                <m:t> .  16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245" y="1684357"/>
                <a:ext cx="2785058" cy="6229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ángulo 19"/>
              <p:cNvSpPr/>
              <p:nvPr/>
            </p:nvSpPr>
            <p:spPr>
              <a:xfrm>
                <a:off x="4060245" y="2410616"/>
                <a:ext cx="17147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PE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PE">
                        <a:latin typeface="Cambria Math" panose="02040503050406030204" pitchFamily="18" charset="0"/>
                      </a:rPr>
                      <m:t>(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s-PE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es-PE" dirty="0" smtClean="0"/>
                  <a:t> 1227,7</a:t>
                </a:r>
                <a:endParaRPr lang="es-PE" dirty="0"/>
              </a:p>
            </p:txBody>
          </p:sp>
        </mc:Choice>
        <mc:Fallback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245" y="2410616"/>
                <a:ext cx="1714765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8197" r="-2491" b="-24590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839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_Ni6OqEVwV2I/TQoBUQZzAnI/AAAAAAAAC_Q/GWJjjWG8G6A/s1600/gracia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347614"/>
            <a:ext cx="2500313" cy="2514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359832" y="1565297"/>
            <a:ext cx="3132348" cy="137232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ES_tradnl" sz="495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Britannic Bold" pitchFamily="34" charset="0"/>
              </a:rPr>
              <a:t>Por tu tiempo…</a:t>
            </a:r>
          </a:p>
        </p:txBody>
      </p:sp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</TotalTime>
  <Words>385</Words>
  <Application>Microsoft Office PowerPoint</Application>
  <PresentationFormat>Presentación en pantalla (16:9)</PresentationFormat>
  <Paragraphs>80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Britannic Bold</vt:lpstr>
      <vt:lpstr>Calibri</vt:lpstr>
      <vt:lpstr>Calibri Light</vt:lpstr>
      <vt:lpstr>Cambria Math</vt:lpstr>
      <vt:lpstr>Rockwell</vt:lpstr>
      <vt:lpstr>Times New Roman</vt:lpstr>
      <vt:lpstr>Tema de Office</vt:lpstr>
      <vt:lpstr>Equation</vt:lpstr>
      <vt:lpstr> Modelado de funciones   Exponenciales y Logarítmicas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User</cp:lastModifiedBy>
  <cp:revision>72</cp:revision>
  <dcterms:created xsi:type="dcterms:W3CDTF">2015-02-13T23:43:15Z</dcterms:created>
  <dcterms:modified xsi:type="dcterms:W3CDTF">2017-08-05T11:46:26Z</dcterms:modified>
</cp:coreProperties>
</file>