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57" r:id="rId2"/>
    <p:sldId id="261" r:id="rId3"/>
    <p:sldId id="264" r:id="rId4"/>
    <p:sldId id="265" r:id="rId5"/>
    <p:sldId id="273" r:id="rId6"/>
    <p:sldId id="272" r:id="rId7"/>
    <p:sldId id="266" r:id="rId8"/>
    <p:sldId id="267" r:id="rId9"/>
    <p:sldId id="258" r:id="rId10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94660"/>
  </p:normalViewPr>
  <p:slideViewPr>
    <p:cSldViewPr>
      <p:cViewPr varScale="1">
        <p:scale>
          <a:sx n="88" d="100"/>
          <a:sy n="88" d="100"/>
        </p:scale>
        <p:origin x="71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05/08/2017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ematicasieszaframagon.wordpress.com/2016/01/15/logaritmo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es.dreamstime.com/foto-de-archivo-libre-de-regalas-el-hombre-d-ha-alcanzado-la-meta-image29709115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gif"/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35696" y="339502"/>
            <a:ext cx="5832648" cy="936104"/>
          </a:xfrm>
        </p:spPr>
        <p:txBody>
          <a:bodyPr>
            <a:noAutofit/>
          </a:bodyPr>
          <a:lstStyle/>
          <a:p>
            <a:r>
              <a:rPr lang="es-PE" sz="3600" b="1" dirty="0" smtClean="0"/>
              <a:t/>
            </a:r>
            <a:br>
              <a:rPr lang="es-PE" sz="3600" b="1" dirty="0" smtClean="0"/>
            </a:br>
            <a:r>
              <a:rPr lang="es-PE" sz="3600" b="1" dirty="0" smtClean="0"/>
              <a:t>Ecuaciones  Exponenciales</a:t>
            </a:r>
            <a:br>
              <a:rPr lang="es-PE" sz="3600" b="1" dirty="0" smtClean="0"/>
            </a:br>
            <a:r>
              <a:rPr lang="es-PE" sz="3600" b="1" dirty="0" smtClean="0"/>
              <a:t>Ecuaciones Logarítmicas</a:t>
            </a:r>
            <a:endParaRPr lang="es-PE" sz="3600" b="1" dirty="0"/>
          </a:p>
        </p:txBody>
      </p:sp>
      <p:sp>
        <p:nvSpPr>
          <p:cNvPr id="3" name="2 Subtítulo"/>
          <p:cNvSpPr txBox="1">
            <a:spLocks/>
          </p:cNvSpPr>
          <p:nvPr/>
        </p:nvSpPr>
        <p:spPr>
          <a:xfrm>
            <a:off x="1403648" y="1285089"/>
            <a:ext cx="6038850" cy="10713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b="1" dirty="0" smtClean="0">
                <a:solidFill>
                  <a:srgbClr val="C00000"/>
                </a:solidFill>
              </a:rPr>
              <a:t>Pre Cálculo 1</a:t>
            </a:r>
          </a:p>
          <a:p>
            <a:r>
              <a:rPr lang="es-PE" sz="2800" dirty="0" smtClean="0">
                <a:solidFill>
                  <a:schemeClr val="tx1"/>
                </a:solidFill>
              </a:rPr>
              <a:t>Ing. </a:t>
            </a:r>
            <a:r>
              <a:rPr lang="es-PE" sz="2800" dirty="0" err="1" smtClean="0">
                <a:solidFill>
                  <a:schemeClr val="tx1"/>
                </a:solidFill>
              </a:rPr>
              <a:t>Abio</a:t>
            </a:r>
            <a:r>
              <a:rPr lang="es-PE" sz="2800" dirty="0" smtClean="0">
                <a:solidFill>
                  <a:schemeClr val="tx1"/>
                </a:solidFill>
              </a:rPr>
              <a:t> Alberto Alvarado Maldonado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871479" y="2356456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Semana 8</a:t>
            </a:r>
            <a:endParaRPr lang="es-PE" dirty="0"/>
          </a:p>
        </p:txBody>
      </p:sp>
      <p:pic>
        <p:nvPicPr>
          <p:cNvPr id="6" name="Picture 2" descr="Resultado de imagen para ecuaciones exponenciales y logaritmicas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725788"/>
            <a:ext cx="2248711" cy="222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611962" y="34897"/>
            <a:ext cx="2242454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3600" b="1" dirty="0" smtClean="0">
                <a:solidFill>
                  <a:srgbClr val="C00000"/>
                </a:solidFill>
                <a:latin typeface="+mn-lt"/>
              </a:rPr>
              <a:t>Propósito</a:t>
            </a:r>
            <a:endParaRPr lang="es-PE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27584" y="1059582"/>
            <a:ext cx="6912768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E" sz="2900" dirty="0">
                <a:solidFill>
                  <a:schemeClr val="accent1">
                    <a:lumMod val="50000"/>
                  </a:schemeClr>
                </a:solidFill>
              </a:rPr>
              <a:t>Resolver correctamente ecuaciones exponenciales y logarítmicas para luego aplicar correctamente problemas de la vida cotidiana</a:t>
            </a:r>
            <a:r>
              <a:rPr lang="es-PE" sz="29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s-PE" sz="29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194" name="Picture 2" descr="Resultado de imagen para met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74" y="2542894"/>
            <a:ext cx="18288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4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Rectángulo"/>
          <p:cNvSpPr/>
          <p:nvPr/>
        </p:nvSpPr>
        <p:spPr>
          <a:xfrm>
            <a:off x="1979712" y="205915"/>
            <a:ext cx="4557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>
                <a:solidFill>
                  <a:srgbClr val="FF0000"/>
                </a:solidFill>
              </a:rPr>
              <a:t>PROPIEDADES DE LA FUNCIÓN EXPONENCIAL</a:t>
            </a:r>
            <a:endParaRPr lang="es-PE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1 Rectángulo"/>
              <p:cNvSpPr/>
              <p:nvPr/>
            </p:nvSpPr>
            <p:spPr>
              <a:xfrm>
                <a:off x="1187624" y="575247"/>
                <a:ext cx="2520280" cy="41851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PE" sz="2000" b="1" dirty="0"/>
                  <a:t>Si </a:t>
                </a:r>
                <a14:m>
                  <m:oMath xmlns:m="http://schemas.openxmlformats.org/officeDocument/2006/math">
                    <m:r>
                      <a:rPr lang="es-PE" sz="2000" b="1" i="1">
                        <a:latin typeface="Cambria Math"/>
                      </a:rPr>
                      <m:t>𝒂</m:t>
                    </m:r>
                    <m:r>
                      <a:rPr lang="es-PE" sz="2000" b="1" i="1">
                        <a:latin typeface="Cambria Math"/>
                      </a:rPr>
                      <m:t>, </m:t>
                    </m:r>
                    <m:r>
                      <a:rPr lang="es-PE" sz="2000" b="1" i="1">
                        <a:latin typeface="Cambria Math"/>
                      </a:rPr>
                      <m:t>𝒃</m:t>
                    </m:r>
                    <m:r>
                      <a:rPr lang="es-PE" sz="2000" b="1" i="1">
                        <a:latin typeface="Cambria Math"/>
                      </a:rPr>
                      <m:t>&gt;</m:t>
                    </m:r>
                    <m:r>
                      <a:rPr lang="es-PE" sz="20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s-PE" sz="2000" b="1" dirty="0"/>
                  <a:t>, entonces:</a:t>
                </a:r>
                <a:endParaRPr lang="es-PE" sz="2000" b="1" i="1" dirty="0"/>
              </a:p>
              <a:p>
                <a:pPr lvl="0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PE" sz="2000" b="1" i="1">
                          <a:latin typeface="Cambria Math"/>
                        </a:rPr>
                        <m:t>𝟏</m:t>
                      </m:r>
                      <m:r>
                        <a:rPr lang="es-PE" sz="2000" b="1" i="1">
                          <a:latin typeface="Cambria Math"/>
                        </a:rPr>
                        <m:t>.    </m:t>
                      </m:r>
                      <m:sSup>
                        <m:sSup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b="1" i="1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s-PE" sz="2000" b="1" i="1">
                              <a:latin typeface="Cambria Math"/>
                            </a:rPr>
                            <m:t>𝟎</m:t>
                          </m:r>
                        </m:sup>
                      </m:sSup>
                      <m:r>
                        <a:rPr lang="es-PE" sz="2000" b="1" i="1">
                          <a:latin typeface="Cambria Math"/>
                        </a:rPr>
                        <m:t>=</m:t>
                      </m:r>
                      <m:r>
                        <a:rPr lang="es-PE" sz="2000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s-PE" sz="2000" b="1" i="1" dirty="0"/>
              </a:p>
              <a:p>
                <a:pPr lvl="0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b="1" i="1">
                              <a:latin typeface="Cambria Math"/>
                            </a:rPr>
                            <m:t>𝟐</m:t>
                          </m:r>
                          <m:r>
                            <a:rPr lang="es-PE" sz="2000" b="1" i="1">
                              <a:latin typeface="Cambria Math"/>
                            </a:rPr>
                            <m:t>.    </m:t>
                          </m:r>
                          <m:r>
                            <a:rPr lang="es-PE" sz="2000" b="1" i="1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s-PE" sz="2000" b="1" i="1">
                              <a:latin typeface="Cambria Math"/>
                            </a:rPr>
                            <m:t>𝒙</m:t>
                          </m:r>
                        </m:sup>
                      </m:sSup>
                      <m:r>
                        <a:rPr lang="es-PE" sz="2000" b="1" i="1">
                          <a:latin typeface="Cambria Math"/>
                        </a:rPr>
                        <m:t>.</m:t>
                      </m:r>
                      <m:sSup>
                        <m:sSup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b="1" i="1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s-PE" sz="2000" b="1" i="1">
                              <a:latin typeface="Cambria Math"/>
                            </a:rPr>
                            <m:t>𝒚</m:t>
                          </m:r>
                        </m:sup>
                      </m:sSup>
                      <m:r>
                        <a:rPr lang="es-PE" sz="20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b="1" i="1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s-PE" sz="2000" b="1" i="1">
                              <a:latin typeface="Cambria Math"/>
                            </a:rPr>
                            <m:t>𝒙</m:t>
                          </m:r>
                          <m:r>
                            <a:rPr lang="es-PE" sz="2000" b="1" i="1">
                              <a:latin typeface="Cambria Math"/>
                            </a:rPr>
                            <m:t>+</m:t>
                          </m:r>
                          <m:r>
                            <a:rPr lang="es-PE" sz="2000" b="1" i="1">
                              <a:latin typeface="Cambria Math"/>
                            </a:rPr>
                            <m:t>𝒚</m:t>
                          </m:r>
                        </m:sup>
                      </m:sSup>
                    </m:oMath>
                  </m:oMathPara>
                </a14:m>
                <a:endParaRPr lang="es-PE" sz="2000" b="1" i="1" dirty="0"/>
              </a:p>
              <a:p>
                <a:pPr lvl="0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b="1" i="1">
                              <a:latin typeface="Cambria Math"/>
                            </a:rPr>
                            <m:t>𝟑</m:t>
                          </m:r>
                          <m:r>
                            <a:rPr lang="es-PE" sz="2000" b="1" i="1">
                              <a:latin typeface="Cambria Math"/>
                            </a:rPr>
                            <m:t>.    (</m:t>
                          </m:r>
                          <m:sSup>
                            <m:sSupPr>
                              <m:ctrlPr>
                                <a:rPr lang="es-PE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PE" sz="2000" b="1" i="1">
                                  <a:latin typeface="Cambria Math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s-PE" sz="2000" b="1" i="1">
                                  <a:latin typeface="Cambria Math"/>
                                </a:rPr>
                                <m:t>𝒙</m:t>
                              </m:r>
                            </m:sup>
                          </m:sSup>
                          <m:r>
                            <a:rPr lang="es-PE" sz="2000" b="1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s-PE" sz="2000" b="1" i="1">
                              <a:latin typeface="Cambria Math"/>
                            </a:rPr>
                            <m:t>𝒚</m:t>
                          </m:r>
                        </m:sup>
                      </m:sSup>
                      <m:r>
                        <a:rPr lang="es-PE" sz="20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b="1" i="1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s-PE" sz="2000" b="1" i="1">
                              <a:latin typeface="Cambria Math"/>
                            </a:rPr>
                            <m:t>𝒙</m:t>
                          </m:r>
                          <m:r>
                            <a:rPr lang="es-PE" sz="2000" b="1" i="1">
                              <a:latin typeface="Cambria Math"/>
                            </a:rPr>
                            <m:t>.</m:t>
                          </m:r>
                          <m:r>
                            <a:rPr lang="es-PE" sz="2000" b="1" i="1">
                              <a:latin typeface="Cambria Math"/>
                            </a:rPr>
                            <m:t>𝒚</m:t>
                          </m:r>
                        </m:sup>
                      </m:sSup>
                    </m:oMath>
                  </m:oMathPara>
                </a14:m>
                <a:endParaRPr lang="es-PE" sz="2000" b="1" i="1" dirty="0"/>
              </a:p>
              <a:p>
                <a:pPr lvl="0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PE" sz="2000" b="1" i="1">
                          <a:latin typeface="Cambria Math"/>
                        </a:rPr>
                        <m:t>𝟒</m:t>
                      </m:r>
                      <m:r>
                        <a:rPr lang="es-PE" sz="2000" b="1" i="1">
                          <a:latin typeface="Cambria Math"/>
                        </a:rPr>
                        <m:t>.    </m:t>
                      </m:r>
                      <m:f>
                        <m:f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PE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PE" sz="2000" b="1" i="1">
                                  <a:latin typeface="Cambria Math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s-PE" sz="2000" b="1" i="1">
                                  <a:latin typeface="Cambria Math"/>
                                </a:rPr>
                                <m:t>𝒙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PE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PE" sz="2000" b="1" i="1">
                                  <a:latin typeface="Cambria Math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s-PE" sz="2000" b="1" i="1">
                                  <a:latin typeface="Cambria Math"/>
                                </a:rPr>
                                <m:t>𝒚</m:t>
                              </m:r>
                            </m:sup>
                          </m:sSup>
                        </m:den>
                      </m:f>
                      <m:r>
                        <a:rPr lang="es-PE" sz="20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b="1" i="1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s-PE" sz="2000" b="1" i="1">
                              <a:latin typeface="Cambria Math"/>
                            </a:rPr>
                            <m:t>𝒙</m:t>
                          </m:r>
                          <m:r>
                            <a:rPr lang="es-PE" sz="2000" b="1" i="1">
                              <a:latin typeface="Cambria Math"/>
                            </a:rPr>
                            <m:t>−</m:t>
                          </m:r>
                          <m:r>
                            <a:rPr lang="es-PE" sz="2000" b="1" i="1">
                              <a:latin typeface="Cambria Math"/>
                            </a:rPr>
                            <m:t>𝒚</m:t>
                          </m:r>
                        </m:sup>
                      </m:sSup>
                    </m:oMath>
                  </m:oMathPara>
                </a14:m>
                <a:endParaRPr lang="es-PE" sz="2000" b="1" i="1" dirty="0"/>
              </a:p>
              <a:p>
                <a:pPr lvl="0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b="1" i="1">
                              <a:latin typeface="Cambria Math"/>
                            </a:rPr>
                            <m:t>𝟓</m:t>
                          </m:r>
                          <m:r>
                            <a:rPr lang="es-PE" sz="2000" b="1" i="1">
                              <a:latin typeface="Cambria Math"/>
                            </a:rPr>
                            <m:t>.    (</m:t>
                          </m:r>
                          <m:r>
                            <a:rPr lang="es-PE" sz="2000" b="1" i="1">
                              <a:latin typeface="Cambria Math"/>
                            </a:rPr>
                            <m:t>𝒂</m:t>
                          </m:r>
                          <m:r>
                            <a:rPr lang="es-PE" sz="2000" b="1" i="1">
                              <a:latin typeface="Cambria Math"/>
                            </a:rPr>
                            <m:t>.</m:t>
                          </m:r>
                          <m:r>
                            <a:rPr lang="es-PE" sz="2000" b="1" i="1">
                              <a:latin typeface="Cambria Math"/>
                            </a:rPr>
                            <m:t>𝒃</m:t>
                          </m:r>
                          <m:r>
                            <a:rPr lang="es-PE" sz="2000" b="1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s-PE" sz="2000" b="1" i="1">
                              <a:latin typeface="Cambria Math"/>
                            </a:rPr>
                            <m:t>𝒙</m:t>
                          </m:r>
                        </m:sup>
                      </m:sSup>
                      <m:r>
                        <a:rPr lang="es-PE" sz="20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b="1" i="1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s-PE" sz="2000" b="1" i="1">
                              <a:latin typeface="Cambria Math"/>
                            </a:rPr>
                            <m:t>𝒙</m:t>
                          </m:r>
                        </m:sup>
                      </m:sSup>
                      <m:r>
                        <a:rPr lang="es-PE" sz="2000" b="1" i="1">
                          <a:latin typeface="Cambria Math"/>
                        </a:rPr>
                        <m:t>.</m:t>
                      </m:r>
                      <m:sSup>
                        <m:sSup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b="1" i="1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s-PE" sz="2000" b="1" i="1"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s-PE" sz="2000" b="1" i="1" dirty="0"/>
              </a:p>
              <a:p>
                <a:pPr lvl="0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b="1" i="1">
                              <a:latin typeface="Cambria Math"/>
                            </a:rPr>
                            <m:t>𝟔</m:t>
                          </m:r>
                          <m:r>
                            <a:rPr lang="es-PE" sz="2000" b="1" i="1">
                              <a:latin typeface="Cambria Math"/>
                            </a:rPr>
                            <m:t>.    (</m:t>
                          </m:r>
                          <m:f>
                            <m:fPr>
                              <m:ctrlPr>
                                <a:rPr lang="es-PE" sz="2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PE" sz="2000" b="1" i="1">
                                  <a:latin typeface="Cambria Math"/>
                                </a:rPr>
                                <m:t>𝒂</m:t>
                              </m:r>
                            </m:num>
                            <m:den>
                              <m:r>
                                <a:rPr lang="es-PE" sz="2000" b="1" i="1">
                                  <a:latin typeface="Cambria Math"/>
                                </a:rPr>
                                <m:t>𝒃</m:t>
                              </m:r>
                            </m:den>
                          </m:f>
                          <m:r>
                            <a:rPr lang="es-PE" sz="2000" b="1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s-PE" sz="2000" b="1" i="1">
                              <a:latin typeface="Cambria Math"/>
                            </a:rPr>
                            <m:t>𝒙</m:t>
                          </m:r>
                        </m:sup>
                      </m:sSup>
                      <m:r>
                        <a:rPr lang="es-PE" sz="2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PE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PE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PE" sz="2000" b="1" i="1">
                                  <a:latin typeface="Cambria Math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s-PE" sz="2000" b="1" i="1">
                                  <a:latin typeface="Cambria Math"/>
                                </a:rPr>
                                <m:t>𝒙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PE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PE" sz="2000" b="1" i="1">
                                  <a:latin typeface="Cambria Math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s-PE" sz="2000" b="1" i="1">
                                  <a:latin typeface="Cambria Math"/>
                                </a:rPr>
                                <m:t>𝒙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PE" sz="2000" b="1" i="1" dirty="0"/>
              </a:p>
            </p:txBody>
          </p:sp>
        </mc:Choice>
        <mc:Fallback>
          <p:sp>
            <p:nvSpPr>
              <p:cNvPr id="3" name="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75247"/>
                <a:ext cx="2520280" cy="4185120"/>
              </a:xfrm>
              <a:prstGeom prst="rect">
                <a:avLst/>
              </a:prstGeom>
              <a:blipFill rotWithShape="0">
                <a:blip r:embed="rId2"/>
                <a:stretch>
                  <a:fillRect l="-2663" r="-969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77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CuadroTexto"/>
          <p:cNvSpPr txBox="1"/>
          <p:nvPr/>
        </p:nvSpPr>
        <p:spPr>
          <a:xfrm>
            <a:off x="2483768" y="123478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dirty="0">
                <a:solidFill>
                  <a:srgbClr val="C00000"/>
                </a:solidFill>
                <a:latin typeface="Britannic Bold" pitchFamily="34" charset="0"/>
              </a:rPr>
              <a:t>Propiedades de los logaritmos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1 Rectángulo"/>
              <p:cNvSpPr/>
              <p:nvPr/>
            </p:nvSpPr>
            <p:spPr>
              <a:xfrm>
                <a:off x="1187624" y="604229"/>
                <a:ext cx="3672408" cy="377718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PE" b="1" dirty="0"/>
                  <a:t>Si </a:t>
                </a:r>
                <a14:m>
                  <m:oMath xmlns:m="http://schemas.openxmlformats.org/officeDocument/2006/math">
                    <m:r>
                      <a:rPr lang="es-PE" b="1" i="1">
                        <a:latin typeface="Cambria Math"/>
                      </a:rPr>
                      <m:t>𝒂</m:t>
                    </m:r>
                    <m:r>
                      <a:rPr lang="es-PE" b="1" i="1">
                        <a:latin typeface="Cambria Math"/>
                      </a:rPr>
                      <m:t>,</m:t>
                    </m:r>
                    <m:r>
                      <a:rPr lang="es-PE" b="1" i="1">
                        <a:latin typeface="Cambria Math"/>
                      </a:rPr>
                      <m:t>𝒃</m:t>
                    </m:r>
                    <m:r>
                      <a:rPr lang="es-PE" b="1" i="1">
                        <a:latin typeface="Cambria Math"/>
                      </a:rPr>
                      <m:t>&gt;</m:t>
                    </m:r>
                    <m:r>
                      <a:rPr lang="es-PE" b="1" i="1">
                        <a:latin typeface="Cambria Math"/>
                      </a:rPr>
                      <m:t>𝟎</m:t>
                    </m:r>
                  </m:oMath>
                </a14:m>
                <a:r>
                  <a:rPr lang="es-PE" b="1" dirty="0"/>
                  <a:t>; entonces:</a:t>
                </a:r>
                <a:endParaRPr lang="es-PE" b="1" i="1" dirty="0"/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b="1" i="1">
                              <a:latin typeface="Cambria Math"/>
                            </a:rPr>
                            <m:t>𝟏</m:t>
                          </m:r>
                          <m:r>
                            <a:rPr lang="es-PE" b="1" i="1">
                              <a:latin typeface="Cambria Math"/>
                            </a:rPr>
                            <m:t>.    </m:t>
                          </m:r>
                          <m:r>
                            <a:rPr lang="es-PE" b="1" i="1">
                              <a:latin typeface="Cambria Math"/>
                            </a:rPr>
                            <m:t>𝒍𝒐𝒈</m:t>
                          </m:r>
                        </m:e>
                        <m:sub>
                          <m:r>
                            <a:rPr lang="es-PE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s-PE" b="1" i="1">
                          <a:latin typeface="Cambria Math"/>
                        </a:rPr>
                        <m:t>𝟏</m:t>
                      </m:r>
                      <m:r>
                        <a:rPr lang="es-PE" b="1" i="1">
                          <a:latin typeface="Cambria Math"/>
                        </a:rPr>
                        <m:t>=</m:t>
                      </m:r>
                      <m:r>
                        <a:rPr lang="es-PE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s-PE" b="1" i="1" dirty="0"/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b="1" i="1">
                              <a:latin typeface="Cambria Math"/>
                            </a:rPr>
                            <m:t>𝟐</m:t>
                          </m:r>
                          <m:r>
                            <a:rPr lang="es-PE" b="1" i="1">
                              <a:latin typeface="Cambria Math"/>
                            </a:rPr>
                            <m:t>.    </m:t>
                          </m:r>
                          <m:r>
                            <a:rPr lang="es-PE" b="1" i="1">
                              <a:latin typeface="Cambria Math"/>
                            </a:rPr>
                            <m:t>𝒍𝒐𝒈</m:t>
                          </m:r>
                        </m:e>
                        <m:sub>
                          <m:r>
                            <a:rPr lang="es-PE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s-PE" b="1" i="1">
                          <a:latin typeface="Cambria Math"/>
                        </a:rPr>
                        <m:t>𝒂</m:t>
                      </m:r>
                      <m:r>
                        <a:rPr lang="es-PE" b="1" i="1">
                          <a:latin typeface="Cambria Math"/>
                        </a:rPr>
                        <m:t>=</m:t>
                      </m:r>
                      <m:r>
                        <a:rPr lang="es-PE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s-PE" b="1" i="1" dirty="0"/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b="1" i="1">
                              <a:latin typeface="Cambria Math"/>
                            </a:rPr>
                            <m:t>𝟑</m:t>
                          </m:r>
                          <m:r>
                            <a:rPr lang="es-PE" b="1" i="1">
                              <a:latin typeface="Cambria Math"/>
                            </a:rPr>
                            <m:t>.    </m:t>
                          </m:r>
                          <m:r>
                            <a:rPr lang="es-PE" b="1" i="1">
                              <a:latin typeface="Cambria Math"/>
                            </a:rPr>
                            <m:t>𝒍𝒐𝒈</m:t>
                          </m:r>
                        </m:e>
                        <m:sub>
                          <m:r>
                            <a:rPr lang="es-PE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s-PE" b="1" i="1">
                          <a:latin typeface="Cambria Math"/>
                        </a:rPr>
                        <m:t>𝑨</m:t>
                      </m:r>
                      <m:r>
                        <a:rPr lang="es-PE" b="1" i="1">
                          <a:latin typeface="Cambria Math"/>
                        </a:rPr>
                        <m:t>.</m:t>
                      </m:r>
                      <m:r>
                        <a:rPr lang="es-PE" b="1" i="1">
                          <a:latin typeface="Cambria Math"/>
                        </a:rPr>
                        <m:t>𝑩</m:t>
                      </m:r>
                      <m:r>
                        <a:rPr lang="es-PE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b="1" i="1">
                              <a:latin typeface="Cambria Math"/>
                            </a:rPr>
                            <m:t>𝒍𝒐𝒈</m:t>
                          </m:r>
                        </m:e>
                        <m:sub>
                          <m:r>
                            <a:rPr lang="es-PE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s-PE" b="1" i="1">
                          <a:latin typeface="Cambria Math"/>
                        </a:rPr>
                        <m:t>𝑨</m:t>
                      </m:r>
                      <m:r>
                        <a:rPr lang="es-PE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b="1" i="1">
                              <a:latin typeface="Cambria Math"/>
                            </a:rPr>
                            <m:t>𝒍𝒐𝒈</m:t>
                          </m:r>
                        </m:e>
                        <m:sub>
                          <m:r>
                            <a:rPr lang="es-PE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s-PE" b="1" i="1"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s-PE" b="1" i="1" dirty="0"/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b="1" i="1">
                              <a:latin typeface="Cambria Math"/>
                            </a:rPr>
                            <m:t>𝟒</m:t>
                          </m:r>
                          <m:r>
                            <a:rPr lang="es-PE" b="1" i="1">
                              <a:latin typeface="Cambria Math"/>
                            </a:rPr>
                            <m:t>.    </m:t>
                          </m:r>
                          <m:r>
                            <a:rPr lang="es-PE" b="1" i="1">
                              <a:latin typeface="Cambria Math"/>
                            </a:rPr>
                            <m:t>𝒍𝒐𝒈</m:t>
                          </m:r>
                        </m:e>
                        <m:sub>
                          <m:r>
                            <a:rPr lang="es-PE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f>
                        <m:f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E" b="1" i="1">
                              <a:latin typeface="Cambria Math"/>
                            </a:rPr>
                            <m:t>𝑨</m:t>
                          </m:r>
                        </m:num>
                        <m:den>
                          <m:r>
                            <a:rPr lang="es-PE" b="1" i="1">
                              <a:latin typeface="Cambria Math"/>
                            </a:rPr>
                            <m:t>𝑩</m:t>
                          </m:r>
                        </m:den>
                      </m:f>
                      <m:r>
                        <a:rPr lang="es-PE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b="1" i="1">
                              <a:latin typeface="Cambria Math"/>
                            </a:rPr>
                            <m:t>𝒍𝒐𝒈</m:t>
                          </m:r>
                        </m:e>
                        <m:sub>
                          <m:r>
                            <a:rPr lang="es-PE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s-PE" b="1" i="1">
                          <a:latin typeface="Cambria Math"/>
                        </a:rPr>
                        <m:t>𝑨</m:t>
                      </m:r>
                      <m:r>
                        <a:rPr lang="es-PE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b="1" i="1">
                              <a:latin typeface="Cambria Math"/>
                            </a:rPr>
                            <m:t>𝒍𝒐𝒈</m:t>
                          </m:r>
                        </m:e>
                        <m:sub>
                          <m:r>
                            <a:rPr lang="es-PE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s-PE" b="1" i="1"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s-PE" b="1" i="1" dirty="0"/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b="1" i="1">
                              <a:latin typeface="Cambria Math"/>
                            </a:rPr>
                            <m:t>𝟓</m:t>
                          </m:r>
                          <m:r>
                            <a:rPr lang="es-PE" b="1" i="1">
                              <a:latin typeface="Cambria Math"/>
                            </a:rPr>
                            <m:t>.    </m:t>
                          </m:r>
                          <m:r>
                            <a:rPr lang="es-PE" b="1" i="1">
                              <a:latin typeface="Cambria Math"/>
                            </a:rPr>
                            <m:t>𝒍𝒐𝒈</m:t>
                          </m:r>
                        </m:e>
                        <m:sub>
                          <m:r>
                            <a:rPr lang="es-PE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sSup>
                        <m:sSup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b="1" i="1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s-PE" b="1" i="1">
                              <a:latin typeface="Cambria Math"/>
                            </a:rPr>
                            <m:t>𝒏</m:t>
                          </m:r>
                        </m:sup>
                      </m:sSup>
                      <m:r>
                        <a:rPr lang="es-PE" b="1" i="1">
                          <a:latin typeface="Cambria Math"/>
                        </a:rPr>
                        <m:t>=</m:t>
                      </m:r>
                      <m:r>
                        <a:rPr lang="es-PE" b="1" i="1">
                          <a:latin typeface="Cambria Math"/>
                        </a:rPr>
                        <m:t>𝒏</m:t>
                      </m:r>
                      <m:sSub>
                        <m:sSubPr>
                          <m:ctrlPr>
                            <a:rPr lang="es-PE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b="1" i="1">
                              <a:latin typeface="Cambria Math"/>
                            </a:rPr>
                            <m:t>𝒍𝒐𝒈</m:t>
                          </m:r>
                        </m:e>
                        <m:sub>
                          <m:r>
                            <a:rPr lang="es-PE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s-PE" b="1" i="1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s-PE" b="1" i="1" dirty="0"/>
              </a:p>
              <a:p>
                <a:pPr lvl="0">
                  <a:lnSpc>
                    <a:spcPct val="150000"/>
                  </a:lnSpc>
                </a:pPr>
                <a:endParaRPr lang="es-PE" b="1" i="1" dirty="0"/>
              </a:p>
              <a:p>
                <a:pPr lvl="0">
                  <a:lnSpc>
                    <a:spcPct val="150000"/>
                  </a:lnSpc>
                </a:pPr>
                <a:endParaRPr lang="es-PE" b="1" i="1" dirty="0"/>
              </a:p>
            </p:txBody>
          </p:sp>
        </mc:Choice>
        <mc:Fallback xmlns="">
          <p:sp>
            <p:nvSpPr>
              <p:cNvPr id="3" name="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604229"/>
                <a:ext cx="3672408" cy="3777188"/>
              </a:xfrm>
              <a:prstGeom prst="rect">
                <a:avLst/>
              </a:prstGeom>
              <a:blipFill rotWithShape="0">
                <a:blip r:embed="rId2"/>
                <a:stretch>
                  <a:fillRect l="-1493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Rectángulo"/>
              <p:cNvSpPr/>
              <p:nvPr/>
            </p:nvSpPr>
            <p:spPr>
              <a:xfrm>
                <a:off x="1187624" y="3651870"/>
                <a:ext cx="3672408" cy="95346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s-PE" b="1" dirty="0"/>
                  <a:t>OBSERVACIÓN</a:t>
                </a:r>
              </a:p>
              <a:p>
                <a:endParaRPr lang="es-PE" i="1" dirty="0"/>
              </a:p>
              <a:p>
                <a:r>
                  <a:rPr lang="es-PE" dirty="0"/>
                  <a:t>Si </a:t>
                </a:r>
                <a14:m>
                  <m:oMath xmlns:m="http://schemas.openxmlformats.org/officeDocument/2006/math">
                    <m:r>
                      <a:rPr lang="es-PE" i="1">
                        <a:latin typeface="Cambria Math"/>
                      </a:rPr>
                      <m:t>𝑥</m:t>
                    </m:r>
                    <m:r>
                      <a:rPr lang="es-PE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s-P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PE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s-PE" i="1">
                            <a:latin typeface="Cambria Math"/>
                          </a:rPr>
                          <m:t>𝑦</m:t>
                        </m:r>
                      </m:sup>
                    </m:sSup>
                    <m:r>
                      <a:rPr lang="es-PE" i="1">
                        <a:latin typeface="Cambria Math"/>
                      </a:rPr>
                      <m:t>⟺</m:t>
                    </m:r>
                    <m:r>
                      <a:rPr lang="es-PE" i="1">
                        <a:latin typeface="Cambria Math"/>
                      </a:rPr>
                      <m:t>𝑦</m:t>
                    </m:r>
                    <m:r>
                      <a:rPr lang="es-PE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P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PE" i="1">
                            <a:latin typeface="Cambria Math"/>
                          </a:rPr>
                          <m:t>𝑙𝑜𝑔</m:t>
                        </m:r>
                      </m:e>
                      <m:sub>
                        <m:r>
                          <a:rPr lang="es-PE" i="1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s-PE" i="1">
                        <a:latin typeface="Cambria Math"/>
                      </a:rPr>
                      <m:t>𝑥</m:t>
                    </m:r>
                    <m:r>
                      <a:rPr lang="es-PE" i="1">
                        <a:latin typeface="Cambria Math"/>
                      </a:rPr>
                      <m:t>=</m:t>
                    </m:r>
                    <m:r>
                      <a:rPr lang="es-PE" i="1">
                        <a:latin typeface="Cambria Math"/>
                      </a:rPr>
                      <m:t>𝐿𝑛𝑥</m:t>
                    </m:r>
                  </m:oMath>
                </a14:m>
                <a:endParaRPr lang="es-PE" i="1" dirty="0"/>
              </a:p>
            </p:txBody>
          </p:sp>
        </mc:Choice>
        <mc:Fallback xmlns=""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651870"/>
                <a:ext cx="3672408" cy="953466"/>
              </a:xfrm>
              <a:prstGeom prst="rect">
                <a:avLst/>
              </a:prstGeom>
              <a:blipFill rotWithShape="0">
                <a:blip r:embed="rId3"/>
                <a:stretch>
                  <a:fillRect l="-1493" t="-3185" b="-5732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765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56700" y="251355"/>
            <a:ext cx="3173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</a:rPr>
              <a:t>Resuelva la ecuación mostrada. 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61906" y="1033242"/>
            <a:ext cx="126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</a:rPr>
              <a:t>Resolución:</a:t>
            </a:r>
            <a:endParaRPr lang="es-P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1381747" y="688011"/>
                <a:ext cx="228883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s-PE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PE" sz="2000" i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s-PE" sz="2000" i="0">
                          <a:latin typeface="Cambria Math" panose="02040503050406030204" pitchFamily="18" charset="0"/>
                        </a:rPr>
                        <m:t>+3=28</m:t>
                      </m:r>
                      <m:r>
                        <m:rPr>
                          <m:nor/>
                        </m:rPr>
                        <a:rPr lang="es-PE" sz="2000" i="1">
                          <a:latin typeface="Cambria Math" panose="02040503050406030204" pitchFamily="18" charset="0"/>
                        </a:rPr>
                        <m:t> </m:t>
                      </m:r>
                      <m:r>
                        <a:rPr lang="es-PE" sz="2000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s-PE" sz="2000" i="1">
                          <a:latin typeface="Cambria Math" panose="02040503050406030204" pitchFamily="18" charset="0"/>
                        </a:rPr>
                        <m:t> </m:t>
                      </m:r>
                      <m:sSup>
                        <m:sSupPr>
                          <m:ctrlPr>
                            <a:rPr lang="es-PE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PE" sz="2000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747" y="688011"/>
                <a:ext cx="2288832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ángulo 4"/>
          <p:cNvSpPr/>
          <p:nvPr/>
        </p:nvSpPr>
        <p:spPr>
          <a:xfrm>
            <a:off x="967197" y="1316010"/>
            <a:ext cx="1606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a) Misma base:</a:t>
            </a:r>
            <a:endParaRPr lang="es-P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ángulo 5"/>
              <p:cNvSpPr/>
              <p:nvPr/>
            </p:nvSpPr>
            <p:spPr>
              <a:xfrm>
                <a:off x="1187624" y="1685342"/>
                <a:ext cx="23753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PE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PE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PE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s-PE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s-PE" i="0">
                          <a:latin typeface="Cambria Math" panose="02040503050406030204" pitchFamily="18" charset="0"/>
                        </a:rPr>
                        <m:t>+3=28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</m:t>
                      </m:r>
                      <m:r>
                        <a:rPr lang="es-PE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</m:t>
                      </m:r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1685342"/>
                <a:ext cx="2375394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/>
          <p:cNvSpPr/>
          <p:nvPr/>
        </p:nvSpPr>
        <p:spPr>
          <a:xfrm>
            <a:off x="962194" y="2152776"/>
            <a:ext cx="2460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b) Potencia de potencia:</a:t>
            </a:r>
            <a:endParaRPr lang="es-P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ángulo 9"/>
              <p:cNvSpPr/>
              <p:nvPr/>
            </p:nvSpPr>
            <p:spPr>
              <a:xfrm>
                <a:off x="1203715" y="2551618"/>
                <a:ext cx="21688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.3</m:t>
                          </m:r>
                        </m:e>
                        <m:sup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PE" i="0">
                          <a:latin typeface="Cambria Math" panose="02040503050406030204" pitchFamily="18" charset="0"/>
                        </a:rPr>
                        <m:t>+3=28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</m:t>
                      </m:r>
                      <m:r>
                        <a:rPr lang="es-PE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</m:t>
                      </m:r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715" y="2551618"/>
                <a:ext cx="216886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ángulo 10"/>
          <p:cNvSpPr/>
          <p:nvPr/>
        </p:nvSpPr>
        <p:spPr>
          <a:xfrm>
            <a:off x="984643" y="2950461"/>
            <a:ext cx="2602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c</a:t>
            </a:r>
            <a:r>
              <a:rPr lang="es-PE" dirty="0" smtClean="0"/>
              <a:t>) Potenciar y transponer:</a:t>
            </a:r>
            <a:endParaRPr lang="es-P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ángulo 11"/>
              <p:cNvSpPr/>
              <p:nvPr/>
            </p:nvSpPr>
            <p:spPr>
              <a:xfrm>
                <a:off x="1209597" y="3298904"/>
                <a:ext cx="26450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>
                          <a:latin typeface="Cambria Math" panose="02040503050406030204" pitchFamily="18" charset="0"/>
                        </a:rPr>
                        <m:t>9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</m:t>
                      </m:r>
                      <m:r>
                        <a:rPr lang="es-PE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</m:t>
                      </m:r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PE" i="0">
                          <a:latin typeface="Cambria Math" panose="02040503050406030204" pitchFamily="18" charset="0"/>
                        </a:rPr>
                        <m:t>−28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</m:t>
                      </m:r>
                      <m:r>
                        <a:rPr lang="es-PE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</m:t>
                      </m:r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PE" i="0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597" y="3298904"/>
                <a:ext cx="264501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ángulo 12"/>
          <p:cNvSpPr/>
          <p:nvPr/>
        </p:nvSpPr>
        <p:spPr>
          <a:xfrm>
            <a:off x="962194" y="3613357"/>
            <a:ext cx="235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d) Ecuación cuadrática:</a:t>
            </a:r>
            <a:endParaRPr lang="es-P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ángulo 13"/>
              <p:cNvSpPr/>
              <p:nvPr/>
            </p:nvSpPr>
            <p:spPr>
              <a:xfrm>
                <a:off x="1203715" y="4080791"/>
                <a:ext cx="9141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PE" i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715" y="4080791"/>
                <a:ext cx="91416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/>
              <p:cNvSpPr/>
              <p:nvPr/>
            </p:nvSpPr>
            <p:spPr>
              <a:xfrm>
                <a:off x="2436806" y="3959091"/>
                <a:ext cx="914161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PE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806" y="3959091"/>
                <a:ext cx="914161" cy="6127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/>
          <p:cNvSpPr/>
          <p:nvPr/>
        </p:nvSpPr>
        <p:spPr>
          <a:xfrm>
            <a:off x="4430646" y="1402574"/>
            <a:ext cx="2344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e</a:t>
            </a:r>
            <a:r>
              <a:rPr lang="es-PE" dirty="0" smtClean="0"/>
              <a:t>) Ecuación cuadrática:</a:t>
            </a:r>
            <a:endParaRPr lang="es-P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/>
              <p:cNvSpPr/>
              <p:nvPr/>
            </p:nvSpPr>
            <p:spPr>
              <a:xfrm>
                <a:off x="4672167" y="1870008"/>
                <a:ext cx="10165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PE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7" name="Rectángulo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167" y="1870008"/>
                <a:ext cx="101656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ángulo 18"/>
              <p:cNvSpPr/>
              <p:nvPr/>
            </p:nvSpPr>
            <p:spPr>
              <a:xfrm>
                <a:off x="6012160" y="1870008"/>
                <a:ext cx="11433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PE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9" name="Rectángu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1870008"/>
                <a:ext cx="114332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ángulo 19"/>
          <p:cNvSpPr/>
          <p:nvPr/>
        </p:nvSpPr>
        <p:spPr>
          <a:xfrm>
            <a:off x="4672167" y="2366952"/>
            <a:ext cx="1202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Por lo que:</a:t>
            </a:r>
            <a:endParaRPr lang="es-P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ángulo 20"/>
              <p:cNvSpPr/>
              <p:nvPr/>
            </p:nvSpPr>
            <p:spPr>
              <a:xfrm>
                <a:off x="4672167" y="2736284"/>
                <a:ext cx="26289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P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PE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PE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m:rPr>
                          <m:nor/>
                        </m:rPr>
                        <a:rPr lang="es-PE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          </m:t>
                      </m:r>
                      <m:r>
                        <a:rPr lang="es-PE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s-PE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           </m:t>
                      </m:r>
                      <m:sSub>
                        <m:sSubPr>
                          <m:ctrlPr>
                            <a:rPr lang="es-PE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E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PE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PE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s-P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Rectángulo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167" y="2736284"/>
                <a:ext cx="262892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Conector recto 22"/>
          <p:cNvCxnSpPr/>
          <p:nvPr/>
        </p:nvCxnSpPr>
        <p:spPr>
          <a:xfrm>
            <a:off x="3995936" y="1387819"/>
            <a:ext cx="0" cy="3184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60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ángulo 3"/>
              <p:cNvSpPr/>
              <p:nvPr/>
            </p:nvSpPr>
            <p:spPr>
              <a:xfrm>
                <a:off x="1691680" y="612012"/>
                <a:ext cx="138268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s-PE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PE" sz="2000" i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s-PE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PE" sz="2000" b="0" i="0" smtClean="0">
                          <a:latin typeface="Cambria Math" panose="02040503050406030204" pitchFamily="18" charset="0"/>
                        </a:rPr>
                        <m:t>74</m:t>
                      </m:r>
                    </m:oMath>
                  </m:oMathPara>
                </a14:m>
                <a:endParaRPr lang="es-PE" sz="2000" dirty="0"/>
              </a:p>
            </p:txBody>
          </p:sp>
        </mc:Choice>
        <mc:Fallback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612012"/>
                <a:ext cx="1382686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ángulo 4"/>
          <p:cNvSpPr/>
          <p:nvPr/>
        </p:nvSpPr>
        <p:spPr>
          <a:xfrm>
            <a:off x="1256700" y="251355"/>
            <a:ext cx="3173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</a:rPr>
              <a:t>Resuelva la ecuación mostrada. 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225935" y="1012122"/>
            <a:ext cx="126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</a:rPr>
              <a:t>Resolución:</a:t>
            </a:r>
            <a:endParaRPr lang="es-PE" dirty="0"/>
          </a:p>
        </p:txBody>
      </p:sp>
      <p:sp>
        <p:nvSpPr>
          <p:cNvPr id="7" name="Rectángulo 6"/>
          <p:cNvSpPr/>
          <p:nvPr/>
        </p:nvSpPr>
        <p:spPr>
          <a:xfrm>
            <a:off x="967197" y="1316010"/>
            <a:ext cx="2366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a) Logaritmos a ambos:</a:t>
            </a:r>
            <a:endParaRPr lang="es-PE" dirty="0"/>
          </a:p>
        </p:txBody>
      </p:sp>
      <p:sp>
        <p:nvSpPr>
          <p:cNvPr id="9" name="Rectángulo 8"/>
          <p:cNvSpPr/>
          <p:nvPr/>
        </p:nvSpPr>
        <p:spPr>
          <a:xfrm>
            <a:off x="967197" y="2224585"/>
            <a:ext cx="2169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b) Baja el exponente:</a:t>
            </a:r>
            <a:endParaRPr lang="es-PE" dirty="0"/>
          </a:p>
        </p:txBody>
      </p:sp>
      <p:sp>
        <p:nvSpPr>
          <p:cNvPr id="11" name="Rectángulo 10"/>
          <p:cNvSpPr/>
          <p:nvPr/>
        </p:nvSpPr>
        <p:spPr>
          <a:xfrm>
            <a:off x="967197" y="3214099"/>
            <a:ext cx="2172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c</a:t>
            </a:r>
            <a:r>
              <a:rPr lang="es-PE" dirty="0" smtClean="0"/>
              <a:t>) Despejamos el log:</a:t>
            </a:r>
            <a:endParaRPr lang="es-PE" dirty="0"/>
          </a:p>
        </p:txBody>
      </p:sp>
      <p:sp>
        <p:nvSpPr>
          <p:cNvPr id="13" name="Rectángulo 12"/>
          <p:cNvSpPr/>
          <p:nvPr/>
        </p:nvSpPr>
        <p:spPr>
          <a:xfrm>
            <a:off x="4355976" y="1387819"/>
            <a:ext cx="2255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d) Transponemos el 2:</a:t>
            </a:r>
            <a:endParaRPr lang="es-PE" dirty="0"/>
          </a:p>
        </p:txBody>
      </p:sp>
      <p:sp>
        <p:nvSpPr>
          <p:cNvPr id="16" name="Rectángulo 15"/>
          <p:cNvSpPr/>
          <p:nvPr/>
        </p:nvSpPr>
        <p:spPr>
          <a:xfrm>
            <a:off x="4355976" y="2484762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e</a:t>
            </a:r>
            <a:r>
              <a:rPr lang="es-PE" dirty="0" smtClean="0"/>
              <a:t>) Calculamos x:</a:t>
            </a:r>
            <a:endParaRPr lang="es-PE" dirty="0"/>
          </a:p>
        </p:txBody>
      </p:sp>
      <p:cxnSp>
        <p:nvCxnSpPr>
          <p:cNvPr id="21" name="Conector recto 20"/>
          <p:cNvCxnSpPr/>
          <p:nvPr/>
        </p:nvCxnSpPr>
        <p:spPr>
          <a:xfrm>
            <a:off x="3995936" y="1387819"/>
            <a:ext cx="0" cy="3184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ángulo 21"/>
              <p:cNvSpPr/>
              <p:nvPr/>
            </p:nvSpPr>
            <p:spPr>
              <a:xfrm>
                <a:off x="1252290" y="1659751"/>
                <a:ext cx="1918730" cy="380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p>
                      <m:sSupPr>
                        <m:ctrlPr>
                          <a:rPr lang="es-P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s-PE" b="0" i="0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s-PE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s-PE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PE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PE" i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s-PE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PE" i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s-PE" b="0" i="0" smtClean="0">
                        <a:latin typeface="Cambria Math" panose="02040503050406030204" pitchFamily="18" charset="0"/>
                      </a:rPr>
                      <m:t>log</m:t>
                    </m:r>
                  </m:oMath>
                </a14:m>
                <a:r>
                  <a:rPr lang="es-PE" dirty="0" smtClean="0"/>
                  <a:t>74</a:t>
                </a:r>
                <a:endParaRPr lang="es-PE" dirty="0"/>
              </a:p>
            </p:txBody>
          </p:sp>
        </mc:Choice>
        <mc:Fallback>
          <p:sp>
            <p:nvSpPr>
              <p:cNvPr id="22" name="Rectángulo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290" y="1659751"/>
                <a:ext cx="1918730" cy="380810"/>
              </a:xfrm>
              <a:prstGeom prst="rect">
                <a:avLst/>
              </a:prstGeom>
              <a:blipFill rotWithShape="0">
                <a:blip r:embed="rId3"/>
                <a:stretch>
                  <a:fillRect l="-952" t="-4762" r="-1905" b="-23810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ángulo 22"/>
              <p:cNvSpPr/>
              <p:nvPr/>
            </p:nvSpPr>
            <p:spPr>
              <a:xfrm>
                <a:off x="1271193" y="2579148"/>
                <a:ext cx="2060116" cy="392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r>
                  <a:rPr lang="es-PE" dirty="0" smtClean="0"/>
                  <a:t>(x-2)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P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s-PE" b="0" i="0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s-PE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/>
                    </m:sSup>
                    <m:r>
                      <a:rPr lang="es-PE" i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s-PE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s-PE" b="0" i="0" smtClean="0">
                        <a:latin typeface="Cambria Math" panose="02040503050406030204" pitchFamily="18" charset="0"/>
                      </a:rPr>
                      <m:t>74</m:t>
                    </m:r>
                  </m:oMath>
                </a14:m>
                <a:endParaRPr lang="es-PE" dirty="0"/>
              </a:p>
            </p:txBody>
          </p:sp>
        </mc:Choice>
        <mc:Fallback>
          <p:sp>
            <p:nvSpPr>
              <p:cNvPr id="23" name="Rectángulo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193" y="2579148"/>
                <a:ext cx="2060116" cy="392993"/>
              </a:xfrm>
              <a:prstGeom prst="rect">
                <a:avLst/>
              </a:prstGeom>
              <a:blipFill rotWithShape="0">
                <a:blip r:embed="rId4"/>
                <a:stretch>
                  <a:fillRect l="-2671" t="-1538" r="-890" b="-23077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ángulo 1"/>
              <p:cNvSpPr/>
              <p:nvPr/>
            </p:nvSpPr>
            <p:spPr>
              <a:xfrm>
                <a:off x="1234844" y="3678327"/>
                <a:ext cx="1627946" cy="666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PE" i="0">
                          <a:latin typeface="Cambria Math" panose="02040503050406030204" pitchFamily="18" charset="0"/>
                        </a:rPr>
                        <m:t>−2=</m:t>
                      </m:r>
                      <m:f>
                        <m:f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s-PE" i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s-PE" b="0" i="1" smtClean="0">
                              <a:latin typeface="Cambria Math" panose="02040503050406030204" pitchFamily="18" charset="0"/>
                            </a:rPr>
                            <m:t>74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s-PE" i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844" y="3678327"/>
                <a:ext cx="1627946" cy="66691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ángulo 23"/>
              <p:cNvSpPr/>
              <p:nvPr/>
            </p:nvSpPr>
            <p:spPr>
              <a:xfrm>
                <a:off x="4657810" y="1726378"/>
                <a:ext cx="1442574" cy="5830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PE" sz="20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PE" sz="20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PE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s-PE" sz="2000" i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s-PE" sz="2000" b="0" i="1" smtClean="0">
                            <a:latin typeface="Cambria Math" panose="02040503050406030204" pitchFamily="18" charset="0"/>
                          </a:rPr>
                          <m:t>74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s-PE" sz="2000" i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s-PE" sz="2000" i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s-PE" dirty="0" smtClean="0"/>
                  <a:t> +2</a:t>
                </a:r>
                <a:endParaRPr lang="es-PE" dirty="0"/>
              </a:p>
            </p:txBody>
          </p:sp>
        </mc:Choice>
        <mc:Fallback>
          <p:sp>
            <p:nvSpPr>
              <p:cNvPr id="24" name="Rectángulo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810" y="1726378"/>
                <a:ext cx="1442574" cy="583045"/>
              </a:xfrm>
              <a:prstGeom prst="rect">
                <a:avLst/>
              </a:prstGeom>
              <a:blipFill rotWithShape="0">
                <a:blip r:embed="rId6"/>
                <a:stretch>
                  <a:fillRect r="-2954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ángulo 2"/>
              <p:cNvSpPr/>
              <p:nvPr/>
            </p:nvSpPr>
            <p:spPr>
              <a:xfrm>
                <a:off x="4623877" y="2948815"/>
                <a:ext cx="13586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P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PE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5,1047</m:t>
                      </m:r>
                    </m:oMath>
                  </m:oMathPara>
                </a14:m>
                <a:endParaRPr lang="es-P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877" y="2948815"/>
                <a:ext cx="1358642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035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ángulo 3"/>
              <p:cNvSpPr/>
              <p:nvPr/>
            </p:nvSpPr>
            <p:spPr>
              <a:xfrm>
                <a:off x="1547664" y="577345"/>
                <a:ext cx="15231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PE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PE" sz="2000" b="0" i="0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sup>
                      </m:sSup>
                      <m:r>
                        <a:rPr lang="es-PE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PE" sz="2000" b="0" i="0" smtClean="0">
                          <a:latin typeface="Cambria Math" panose="02040503050406030204" pitchFamily="18" charset="0"/>
                        </a:rPr>
                        <m:t>147</m:t>
                      </m:r>
                    </m:oMath>
                  </m:oMathPara>
                </a14:m>
                <a:endParaRPr lang="es-PE" sz="2000" dirty="0"/>
              </a:p>
            </p:txBody>
          </p:sp>
        </mc:Choice>
        <mc:Fallback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77345"/>
                <a:ext cx="1523109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ángulo 4"/>
          <p:cNvSpPr/>
          <p:nvPr/>
        </p:nvSpPr>
        <p:spPr>
          <a:xfrm>
            <a:off x="1256700" y="251355"/>
            <a:ext cx="3173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</a:rPr>
              <a:t>Resuelva la ecuación mostrada. 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225935" y="1012122"/>
            <a:ext cx="126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</a:rPr>
              <a:t>Resolución:</a:t>
            </a:r>
            <a:endParaRPr lang="es-PE" dirty="0"/>
          </a:p>
        </p:txBody>
      </p:sp>
      <p:sp>
        <p:nvSpPr>
          <p:cNvPr id="8" name="Rectángulo 7"/>
          <p:cNvSpPr/>
          <p:nvPr/>
        </p:nvSpPr>
        <p:spPr>
          <a:xfrm>
            <a:off x="967197" y="1316010"/>
            <a:ext cx="2366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a) Logaritmos a ambos:</a:t>
            </a:r>
            <a:endParaRPr lang="es-PE" dirty="0"/>
          </a:p>
        </p:txBody>
      </p:sp>
      <p:sp>
        <p:nvSpPr>
          <p:cNvPr id="9" name="Rectángulo 8"/>
          <p:cNvSpPr/>
          <p:nvPr/>
        </p:nvSpPr>
        <p:spPr>
          <a:xfrm>
            <a:off x="967197" y="2224585"/>
            <a:ext cx="2169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b) Baja el exponente:</a:t>
            </a:r>
            <a:endParaRPr lang="es-PE" dirty="0"/>
          </a:p>
        </p:txBody>
      </p:sp>
      <p:sp>
        <p:nvSpPr>
          <p:cNvPr id="10" name="Rectángulo 9"/>
          <p:cNvSpPr/>
          <p:nvPr/>
        </p:nvSpPr>
        <p:spPr>
          <a:xfrm>
            <a:off x="967197" y="3214099"/>
            <a:ext cx="2172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c</a:t>
            </a:r>
            <a:r>
              <a:rPr lang="es-PE" dirty="0" smtClean="0"/>
              <a:t>) Despejamos el log:</a:t>
            </a:r>
            <a:endParaRPr lang="es-PE" dirty="0"/>
          </a:p>
        </p:txBody>
      </p:sp>
      <p:sp>
        <p:nvSpPr>
          <p:cNvPr id="11" name="Rectángulo 10"/>
          <p:cNvSpPr/>
          <p:nvPr/>
        </p:nvSpPr>
        <p:spPr>
          <a:xfrm>
            <a:off x="4355976" y="1387819"/>
            <a:ext cx="2255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d) Transponemos el 2:</a:t>
            </a:r>
            <a:endParaRPr lang="es-PE" dirty="0"/>
          </a:p>
        </p:txBody>
      </p:sp>
      <p:sp>
        <p:nvSpPr>
          <p:cNvPr id="12" name="Rectángulo 11"/>
          <p:cNvSpPr/>
          <p:nvPr/>
        </p:nvSpPr>
        <p:spPr>
          <a:xfrm>
            <a:off x="4355976" y="2484762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e</a:t>
            </a:r>
            <a:r>
              <a:rPr lang="es-PE" dirty="0" smtClean="0"/>
              <a:t>) Calculamos x:</a:t>
            </a:r>
            <a:endParaRPr lang="es-PE" dirty="0"/>
          </a:p>
        </p:txBody>
      </p:sp>
      <p:cxnSp>
        <p:nvCxnSpPr>
          <p:cNvPr id="13" name="Conector recto 12"/>
          <p:cNvCxnSpPr/>
          <p:nvPr/>
        </p:nvCxnSpPr>
        <p:spPr>
          <a:xfrm>
            <a:off x="3995936" y="1387819"/>
            <a:ext cx="0" cy="3184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ángulo 13"/>
              <p:cNvSpPr/>
              <p:nvPr/>
            </p:nvSpPr>
            <p:spPr>
              <a:xfrm>
                <a:off x="1252290" y="1659751"/>
                <a:ext cx="1994072" cy="380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PE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s-PE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s-PE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s-PE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PE" b="0" i="0" smtClean="0">
                              <a:latin typeface="Cambria Math" panose="02040503050406030204" pitchFamily="18" charset="0"/>
                            </a:rPr>
                            <m:t>+3)</m:t>
                          </m:r>
                        </m:sup>
                      </m:sSup>
                      <m:r>
                        <a:rPr lang="es-PE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PE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s-PE" b="0" i="0" smtClean="0">
                          <a:latin typeface="Cambria Math" panose="02040503050406030204" pitchFamily="18" charset="0"/>
                        </a:rPr>
                        <m:t> 147</m:t>
                      </m:r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290" y="1659751"/>
                <a:ext cx="1994072" cy="3808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/>
              <p:cNvSpPr/>
              <p:nvPr/>
            </p:nvSpPr>
            <p:spPr>
              <a:xfrm>
                <a:off x="1271193" y="2579148"/>
                <a:ext cx="21242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r>
                  <a:rPr lang="es-PE" dirty="0">
                    <a:latin typeface="Cambria Math" panose="02040503050406030204" pitchFamily="18" charset="0"/>
                  </a:rPr>
                  <a:t>(x+3)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PE">
                        <a:latin typeface="Cambria Math" panose="02040503050406030204" pitchFamily="18" charset="0"/>
                      </a:rPr>
                      <m:t>lne</m:t>
                    </m:r>
                    <m:r>
                      <a:rPr lang="es-PE">
                        <a:latin typeface="Cambria Math" panose="02040503050406030204" pitchFamily="18" charset="0"/>
                      </a:rPr>
                      <m:t> =</m:t>
                    </m:r>
                    <m:r>
                      <m:rPr>
                        <m:sty m:val="p"/>
                      </m:rPr>
                      <a:rPr lang="es-PE">
                        <a:latin typeface="Cambria Math" panose="02040503050406030204" pitchFamily="18" charset="0"/>
                      </a:rPr>
                      <m:t>ln</m:t>
                    </m:r>
                    <m:r>
                      <a:rPr lang="es-PE">
                        <a:latin typeface="Cambria Math" panose="02040503050406030204" pitchFamily="18" charset="0"/>
                      </a:rPr>
                      <m:t> 147</m:t>
                    </m:r>
                  </m:oMath>
                </a14:m>
                <a:endParaRPr lang="es-PE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193" y="2579148"/>
                <a:ext cx="2124299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586" t="-9836" b="-22951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/>
              <p:cNvSpPr/>
              <p:nvPr/>
            </p:nvSpPr>
            <p:spPr>
              <a:xfrm>
                <a:off x="4657810" y="1726378"/>
                <a:ext cx="15510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PE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PE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s-PE">
                        <a:latin typeface="Cambria Math" panose="02040503050406030204" pitchFamily="18" charset="0"/>
                      </a:rPr>
                      <m:t>ln</m:t>
                    </m:r>
                    <m:r>
                      <a:rPr lang="es-PE">
                        <a:latin typeface="Cambria Math" panose="02040503050406030204" pitchFamily="18" charset="0"/>
                      </a:rPr>
                      <m:t> 147</m:t>
                    </m:r>
                  </m:oMath>
                </a14:m>
                <a:r>
                  <a:rPr lang="es-PE" dirty="0">
                    <a:latin typeface="Cambria Math" panose="02040503050406030204" pitchFamily="18" charset="0"/>
                  </a:rPr>
                  <a:t> - 3</a:t>
                </a:r>
                <a:endParaRPr lang="es-PE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7" name="Rectángulo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810" y="1726378"/>
                <a:ext cx="1551002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9836" r="-2353" b="-22951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ángulo 17"/>
              <p:cNvSpPr/>
              <p:nvPr/>
            </p:nvSpPr>
            <p:spPr>
              <a:xfrm>
                <a:off x="4623877" y="2948815"/>
                <a:ext cx="13586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P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PE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1,9904</m:t>
                      </m:r>
                    </m:oMath>
                  </m:oMathPara>
                </a14:m>
                <a:endParaRPr lang="es-P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8" name="Rectángu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877" y="2948815"/>
                <a:ext cx="135864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ángulo 1"/>
          <p:cNvSpPr/>
          <p:nvPr/>
        </p:nvSpPr>
        <p:spPr>
          <a:xfrm>
            <a:off x="5430742" y="208013"/>
            <a:ext cx="942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r>
              <a:rPr lang="es-PE" dirty="0" err="1" smtClean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s-PE" dirty="0" smtClean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e = 1</a:t>
            </a:r>
            <a:endParaRPr lang="es-PE" dirty="0">
              <a:solidFill>
                <a:srgbClr val="00B05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ángulo 18"/>
              <p:cNvSpPr/>
              <p:nvPr/>
            </p:nvSpPr>
            <p:spPr>
              <a:xfrm>
                <a:off x="1237350" y="3664384"/>
                <a:ext cx="20874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r>
                  <a:rPr lang="es-PE" dirty="0" smtClean="0">
                    <a:latin typeface="Cambria Math" panose="02040503050406030204" pitchFamily="18" charset="0"/>
                  </a:rPr>
                  <a:t>(x+3</a:t>
                </a:r>
                <a:r>
                  <a:rPr lang="es-PE" dirty="0">
                    <a:latin typeface="Cambria Math" panose="020405030504060302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s-PE">
                        <a:latin typeface="Cambria Math" panose="02040503050406030204" pitchFamily="18" charset="0"/>
                      </a:rPr>
                      <m:t>.  1 </m:t>
                    </m:r>
                    <m:r>
                      <a:rPr lang="es-PE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s-PE">
                        <a:latin typeface="Cambria Math" panose="02040503050406030204" pitchFamily="18" charset="0"/>
                      </a:rPr>
                      <m:t>ln</m:t>
                    </m:r>
                    <m:r>
                      <a:rPr lang="es-PE">
                        <a:latin typeface="Cambria Math" panose="02040503050406030204" pitchFamily="18" charset="0"/>
                      </a:rPr>
                      <m:t> 147</m:t>
                    </m:r>
                  </m:oMath>
                </a14:m>
                <a:endParaRPr lang="es-PE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9" name="Rectángu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350" y="3664384"/>
                <a:ext cx="2087431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2632" t="-9836" b="-22951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39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ángulo 3"/>
              <p:cNvSpPr/>
              <p:nvPr/>
            </p:nvSpPr>
            <p:spPr>
              <a:xfrm>
                <a:off x="1403648" y="601772"/>
                <a:ext cx="198727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P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PE" sz="2000"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s-PE" sz="20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s-P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PE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PE" sz="2000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PE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s-PE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PE" sz="2000" b="0" i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PE" sz="2000" dirty="0"/>
              </a:p>
            </p:txBody>
          </p:sp>
        </mc:Choice>
        <mc:Fallback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601772"/>
                <a:ext cx="1987275" cy="400110"/>
              </a:xfrm>
              <a:prstGeom prst="rect">
                <a:avLst/>
              </a:prstGeom>
              <a:blipFill rotWithShape="0">
                <a:blip r:embed="rId2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ángulo 4"/>
          <p:cNvSpPr/>
          <p:nvPr/>
        </p:nvSpPr>
        <p:spPr>
          <a:xfrm>
            <a:off x="1256700" y="251355"/>
            <a:ext cx="3173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</a:rPr>
              <a:t>Resuelva la ecuación mostrada. 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256700" y="1001882"/>
            <a:ext cx="126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</a:rPr>
              <a:t>Resolución:</a:t>
            </a:r>
            <a:endParaRPr lang="es-PE" dirty="0"/>
          </a:p>
        </p:txBody>
      </p:sp>
      <p:sp>
        <p:nvSpPr>
          <p:cNvPr id="7" name="Rectángulo 6"/>
          <p:cNvSpPr/>
          <p:nvPr/>
        </p:nvSpPr>
        <p:spPr>
          <a:xfrm>
            <a:off x="967197" y="1316010"/>
            <a:ext cx="2227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a) Ponemos la base 4:</a:t>
            </a:r>
            <a:endParaRPr lang="es-P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ángulo 1"/>
              <p:cNvSpPr/>
              <p:nvPr/>
            </p:nvSpPr>
            <p:spPr>
              <a:xfrm>
                <a:off x="1288546" y="1805506"/>
                <a:ext cx="1883977" cy="421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sz="20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sSub>
                            <m:sSubPr>
                              <m:ctrlPr>
                                <a:rPr lang="es-PE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PE" sz="2000" i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PE" sz="20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d>
                            <m:dPr>
                              <m:ctrlPr>
                                <a:rPr lang="es-P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PE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PE" sz="2000" i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sup>
                      </m:sSup>
                      <m:r>
                        <a:rPr lang="es-PE" sz="20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PE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s-PE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PE" sz="2000" dirty="0"/>
              </a:p>
            </p:txBody>
          </p:sp>
        </mc:Choice>
        <mc:Fallback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546" y="1805506"/>
                <a:ext cx="1883977" cy="42101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ángulo 2"/>
              <p:cNvSpPr/>
              <p:nvPr/>
            </p:nvSpPr>
            <p:spPr>
              <a:xfrm>
                <a:off x="5292080" y="150107"/>
                <a:ext cx="1330556" cy="3816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sSub>
                            <m:sSubPr>
                              <m:ctrlPr>
                                <a:rPr lang="es-PE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PE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PE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s-PE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es-PE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PE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s-PE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50107"/>
                <a:ext cx="1330556" cy="3816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ángulo 7"/>
          <p:cNvSpPr/>
          <p:nvPr/>
        </p:nvSpPr>
        <p:spPr>
          <a:xfrm>
            <a:off x="967197" y="2346683"/>
            <a:ext cx="2665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b</a:t>
            </a:r>
            <a:r>
              <a:rPr lang="es-PE" dirty="0" smtClean="0"/>
              <a:t>) Simplificamos la base 4:</a:t>
            </a:r>
            <a:endParaRPr lang="es-P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ángulo 8"/>
              <p:cNvSpPr/>
              <p:nvPr/>
            </p:nvSpPr>
            <p:spPr>
              <a:xfrm>
                <a:off x="1288546" y="2836179"/>
                <a:ext cx="1883977" cy="421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sz="20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sSub>
                            <m:sSubPr>
                              <m:ctrlPr>
                                <a:rPr lang="es-PE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PE" sz="2000" i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PE" sz="20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d>
                            <m:dPr>
                              <m:ctrlPr>
                                <a:rPr lang="es-P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PE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PE" sz="2000" i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sup>
                      </m:sSup>
                      <m:r>
                        <a:rPr lang="es-PE" sz="20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PE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s-PE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PE" sz="2000" dirty="0"/>
              </a:p>
            </p:txBody>
          </p:sp>
        </mc:Choice>
        <mc:Fallback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546" y="2836179"/>
                <a:ext cx="1883977" cy="42101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ángulo 9"/>
          <p:cNvSpPr/>
          <p:nvPr/>
        </p:nvSpPr>
        <p:spPr>
          <a:xfrm>
            <a:off x="967197" y="3377356"/>
            <a:ext cx="1308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c) Tenemos:</a:t>
            </a:r>
            <a:endParaRPr lang="es-PE" dirty="0"/>
          </a:p>
        </p:txBody>
      </p:sp>
      <p:sp>
        <p:nvSpPr>
          <p:cNvPr id="11" name="Rectángulo 10"/>
          <p:cNvSpPr/>
          <p:nvPr/>
        </p:nvSpPr>
        <p:spPr>
          <a:xfrm>
            <a:off x="1445437" y="3733867"/>
            <a:ext cx="1027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x+2=64</a:t>
            </a:r>
            <a:endParaRPr lang="es-PE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283968" y="1186548"/>
            <a:ext cx="1784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e</a:t>
            </a:r>
            <a:r>
              <a:rPr lang="es-PE" dirty="0" smtClean="0"/>
              <a:t>) Despejamos x:</a:t>
            </a:r>
            <a:endParaRPr lang="es-P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ángulo 12"/>
              <p:cNvSpPr/>
              <p:nvPr/>
            </p:nvSpPr>
            <p:spPr>
              <a:xfrm>
                <a:off x="4551869" y="1650601"/>
                <a:ext cx="9258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P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PE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62</m:t>
                      </m:r>
                    </m:oMath>
                  </m:oMathPara>
                </a14:m>
                <a:endParaRPr lang="es-P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869" y="1650601"/>
                <a:ext cx="92583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ector recto 14"/>
          <p:cNvCxnSpPr/>
          <p:nvPr/>
        </p:nvCxnSpPr>
        <p:spPr>
          <a:xfrm>
            <a:off x="3923928" y="1186548"/>
            <a:ext cx="0" cy="3041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91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1.bp.blogspot.com/_Ni6OqEVwV2I/TQoBUQZzAnI/AAAAAAAAC_Q/GWJjjWG8G6A/s1600/gracia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347614"/>
            <a:ext cx="2500313" cy="25146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4359832" y="1565297"/>
            <a:ext cx="3132348" cy="137232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ES_tradnl" sz="495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Britannic Bold" pitchFamily="34" charset="0"/>
              </a:rPr>
              <a:t>Por tu tiempo…</a:t>
            </a:r>
          </a:p>
        </p:txBody>
      </p:sp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989</TotalTime>
  <Words>258</Words>
  <Application>Microsoft Office PowerPoint</Application>
  <PresentationFormat>Presentación en pantalla (16:9)</PresentationFormat>
  <Paragraphs>81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Britannic Bold</vt:lpstr>
      <vt:lpstr>Calibri</vt:lpstr>
      <vt:lpstr>Calibri Light</vt:lpstr>
      <vt:lpstr>Cambria Math</vt:lpstr>
      <vt:lpstr>Tema de Office</vt:lpstr>
      <vt:lpstr> Ecuaciones  Exponenciales Ecuaciones Logarítmicas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User</cp:lastModifiedBy>
  <cp:revision>68</cp:revision>
  <dcterms:created xsi:type="dcterms:W3CDTF">2015-02-13T23:43:15Z</dcterms:created>
  <dcterms:modified xsi:type="dcterms:W3CDTF">2017-08-05T10:39:01Z</dcterms:modified>
</cp:coreProperties>
</file>